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99" r:id="rId9"/>
    <p:sldId id="269" r:id="rId10"/>
    <p:sldId id="271" r:id="rId11"/>
    <p:sldId id="261" r:id="rId12"/>
    <p:sldId id="298" r:id="rId13"/>
    <p:sldId id="272" r:id="rId14"/>
    <p:sldId id="276" r:id="rId15"/>
    <p:sldId id="277" r:id="rId16"/>
    <p:sldId id="278" r:id="rId17"/>
    <p:sldId id="280" r:id="rId18"/>
    <p:sldId id="281" r:id="rId19"/>
    <p:sldId id="288" r:id="rId20"/>
    <p:sldId id="300" r:id="rId21"/>
    <p:sldId id="289" r:id="rId22"/>
    <p:sldId id="301" r:id="rId23"/>
    <p:sldId id="290" r:id="rId24"/>
    <p:sldId id="302" r:id="rId25"/>
    <p:sldId id="295" r:id="rId26"/>
    <p:sldId id="291" r:id="rId27"/>
    <p:sldId id="282" r:id="rId28"/>
    <p:sldId id="305" r:id="rId29"/>
    <p:sldId id="296" r:id="rId30"/>
    <p:sldId id="297" r:id="rId31"/>
    <p:sldId id="304" r:id="rId32"/>
    <p:sldId id="306" r:id="rId33"/>
    <p:sldId id="307" r:id="rId34"/>
    <p:sldId id="26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F528F"/>
    <a:srgbClr val="F9FCD8"/>
    <a:srgbClr val="F7FBCF"/>
    <a:srgbClr val="F4FDC7"/>
    <a:srgbClr val="F2FDBB"/>
    <a:srgbClr val="FBFEDE"/>
    <a:srgbClr val="FCFEDE"/>
    <a:srgbClr val="F7FCBC"/>
    <a:srgbClr val="FB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93" y="67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oto Sans CJK KR Medium" panose="020B0600000000000000" pitchFamily="34" charset="-127"/>
        <a:ea typeface="Noto Sans CJK KR Medium" panose="020B0600000000000000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10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91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415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784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490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10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1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0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8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71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4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2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546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336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8872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565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631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97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56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513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703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158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33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50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4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835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49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3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1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2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3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6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7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27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CJK KR Medium" panose="020B06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KR Medium" panose="020B06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CJK KR Medium" panose="020B0600000000000000" pitchFamily="34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CJK KR Medium" panose="020B0600000000000000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CJK KR Medium" panose="020B0600000000000000" pitchFamily="34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KR Medium" panose="020B0600000000000000" pitchFamily="34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Medium" panose="020B0600000000000000" pitchFamily="34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Medium" panose="020B0600000000000000" pitchFamily="34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Medium" panose="020B0600000000000000" pitchFamily="34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3823800" y="0"/>
            <a:ext cx="8368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091709" y="2840776"/>
            <a:ext cx="795574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 Study Cafe 웹 </a:t>
            </a:r>
            <a:r>
              <a:rPr lang="en-US" sz="4200" b="1" dirty="0" err="1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</a:t>
            </a:r>
            <a:r>
              <a:rPr lang="en-US" sz="42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sz="4200" b="1" dirty="0" err="1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구축</a:t>
            </a:r>
            <a:endParaRPr sz="4200" b="1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920034" y="5858057"/>
            <a:ext cx="3127422" cy="104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16102144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정지원</a:t>
            </a:r>
            <a:endParaRPr lang="en-US" altLang="ko-KR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18101415</a:t>
            </a:r>
            <a:r>
              <a:rPr lang="en-US" altLang="ko-KR" sz="16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조정민</a:t>
            </a:r>
            <a:endParaRPr lang="en-US" altLang="ko-KR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19100995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윤소정</a:t>
            </a:r>
            <a:endParaRPr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4091709" y="3671245"/>
            <a:ext cx="5918836" cy="0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18A9BE-C03F-4361-8003-DD1519C3B695}"/>
              </a:ext>
            </a:extLst>
          </p:cNvPr>
          <p:cNvSpPr txBox="1"/>
          <p:nvPr/>
        </p:nvSpPr>
        <p:spPr>
          <a:xfrm>
            <a:off x="4091709" y="3755176"/>
            <a:ext cx="603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 Study Cafe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비즈니스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웹사이트 요약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설계</a:t>
            </a: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코드 설명 및 웹 데모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;p15">
            <a:extLst>
              <a:ext uri="{FF2B5EF4-FFF2-40B4-BE49-F238E27FC236}">
                <a16:creationId xmlns:a16="http://schemas.microsoft.com/office/drawing/2014/main" id="{6626B40A-3D1A-4A08-8DFA-2EF9AB4398A4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Introduction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17F01682-FD83-4E0A-9E97-B87833721084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13" name="Google Shape;94;p14">
            <a:extLst>
              <a:ext uri="{FF2B5EF4-FFF2-40B4-BE49-F238E27FC236}">
                <a16:creationId xmlns:a16="http://schemas.microsoft.com/office/drawing/2014/main" id="{46AB9DAC-49F3-401D-8F9C-B9F239BC8BA6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AB4CE-A134-4BC4-A2EF-EB7FA1EF87B2}"/>
              </a:ext>
            </a:extLst>
          </p:cNvPr>
          <p:cNvGrpSpPr/>
          <p:nvPr/>
        </p:nvGrpSpPr>
        <p:grpSpPr>
          <a:xfrm>
            <a:off x="1235977" y="1981122"/>
            <a:ext cx="4860023" cy="3113870"/>
            <a:chOff x="6096000" y="1743357"/>
            <a:chExt cx="4860023" cy="3113870"/>
          </a:xfrm>
        </p:grpSpPr>
        <p:sp>
          <p:nvSpPr>
            <p:cNvPr id="14" name="Google Shape;113;p15">
              <a:extLst>
                <a:ext uri="{FF2B5EF4-FFF2-40B4-BE49-F238E27FC236}">
                  <a16:creationId xmlns:a16="http://schemas.microsoft.com/office/drawing/2014/main" id="{86AFCC04-A66C-4075-8032-5BB6B2A34C8B}"/>
                </a:ext>
              </a:extLst>
            </p:cNvPr>
            <p:cNvSpPr txBox="1"/>
            <p:nvPr/>
          </p:nvSpPr>
          <p:spPr>
            <a:xfrm>
              <a:off x="6096001" y="2577469"/>
              <a:ext cx="4860022" cy="2279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고객과의 신뢰 구축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스터디 카페 환경과 시스템에 대한 소개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주소지에 대한 정확한 정보 제공 가능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>
                <a:buFont typeface="Arial"/>
                <a:buAutoNum type="arabicParenR"/>
              </a:pPr>
              <a:endPara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endPara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5" name="Google Shape;114;p15">
              <a:extLst>
                <a:ext uri="{FF2B5EF4-FFF2-40B4-BE49-F238E27FC236}">
                  <a16:creationId xmlns:a16="http://schemas.microsoft.com/office/drawing/2014/main" id="{9FB5962B-77E1-43F9-8D0C-6D13BF1B7AD3}"/>
                </a:ext>
              </a:extLst>
            </p:cNvPr>
            <p:cNvSpPr txBox="1"/>
            <p:nvPr/>
          </p:nvSpPr>
          <p:spPr>
            <a:xfrm>
              <a:off x="6096000" y="1743357"/>
              <a:ext cx="46486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Introduction</a:t>
              </a:r>
              <a:endParaRPr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6" name="Google Shape;115;p15">
              <a:extLst>
                <a:ext uri="{FF2B5EF4-FFF2-40B4-BE49-F238E27FC236}">
                  <a16:creationId xmlns:a16="http://schemas.microsoft.com/office/drawing/2014/main" id="{C464A278-D868-404C-BE80-648909D1D32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328132"/>
              <a:ext cx="1361813" cy="0"/>
            </a:xfrm>
            <a:prstGeom prst="straightConnector1">
              <a:avLst/>
            </a:prstGeom>
            <a:noFill/>
            <a:ln w="38100" cap="flat" cmpd="sng">
              <a:solidFill>
                <a:srgbClr val="537F8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1429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rot="5400000">
            <a:off x="3615494" y="3440566"/>
            <a:ext cx="1004816" cy="442891"/>
          </a:xfrm>
          <a:prstGeom prst="triangle">
            <a:avLst>
              <a:gd name="adj" fmla="val 50000"/>
            </a:avLst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7565167" y="3440566"/>
            <a:ext cx="1004816" cy="442891"/>
          </a:xfrm>
          <a:prstGeom prst="triangle">
            <a:avLst>
              <a:gd name="adj" fmla="val 50000"/>
            </a:avLst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847257" y="5831384"/>
            <a:ext cx="2595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스터디그룹</a:t>
            </a:r>
            <a:r>
              <a:rPr lang="ko-KR" altLang="en-US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참가하기</a:t>
            </a:r>
            <a:endParaRPr dirty="0">
              <a:solidFill>
                <a:srgbClr val="26262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4603786" y="5831384"/>
            <a:ext cx="30675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인적사항 </a:t>
            </a:r>
            <a:r>
              <a:rPr lang="en-US" altLang="ko-KR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&amp; </a:t>
            </a:r>
            <a:r>
              <a:rPr lang="ko-KR" altLang="en-US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희망사항 적기</a:t>
            </a:r>
            <a:endParaRPr dirty="0">
              <a:solidFill>
                <a:srgbClr val="26262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8709973" y="5831384"/>
            <a:ext cx="2595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신청</a:t>
            </a:r>
            <a:r>
              <a:rPr lang="ko-KR" altLang="en-US" b="1" dirty="0">
                <a:solidFill>
                  <a:srgbClr val="26262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완료</a:t>
            </a:r>
            <a:endParaRPr dirty="0">
              <a:solidFill>
                <a:srgbClr val="26262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9" name="그림 1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5D3A7B-C875-44B4-8811-7AF4620C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3" y="2112539"/>
            <a:ext cx="3267757" cy="332425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B8F8262-A9AD-4FDA-8B17-48E6DE63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21" y="2112539"/>
            <a:ext cx="3267757" cy="329553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50A6E1-3593-4DB4-8922-FCB5107F6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102" y="2112539"/>
            <a:ext cx="3147417" cy="3324256"/>
          </a:xfrm>
          <a:prstGeom prst="rect">
            <a:avLst/>
          </a:prstGeom>
        </p:spPr>
      </p:pic>
      <p:sp>
        <p:nvSpPr>
          <p:cNvPr id="20" name="Google Shape;111;p15">
            <a:extLst>
              <a:ext uri="{FF2B5EF4-FFF2-40B4-BE49-F238E27FC236}">
                <a16:creationId xmlns:a16="http://schemas.microsoft.com/office/drawing/2014/main" id="{C80D1238-284E-4BD3-B4D8-515C534B901C}"/>
              </a:ext>
            </a:extLst>
          </p:cNvPr>
          <p:cNvSpPr txBox="1"/>
          <p:nvPr/>
        </p:nvSpPr>
        <p:spPr>
          <a:xfrm>
            <a:off x="1394493" y="353883"/>
            <a:ext cx="865551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스터디그룹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참가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&amp;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신청 절차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Google Shape;103;p14">
            <a:extLst>
              <a:ext uri="{FF2B5EF4-FFF2-40B4-BE49-F238E27FC236}">
                <a16:creationId xmlns:a16="http://schemas.microsoft.com/office/drawing/2014/main" id="{05AB7BCD-C518-44D4-9D70-43274296D0E9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22" name="Google Shape;94;p14">
            <a:extLst>
              <a:ext uri="{FF2B5EF4-FFF2-40B4-BE49-F238E27FC236}">
                <a16:creationId xmlns:a16="http://schemas.microsoft.com/office/drawing/2014/main" id="{F410DF3A-E922-469D-A188-7A86A979607D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rot="5400000">
            <a:off x="3615494" y="3440566"/>
            <a:ext cx="1004816" cy="442891"/>
          </a:xfrm>
          <a:prstGeom prst="triangle">
            <a:avLst>
              <a:gd name="adj" fmla="val 50000"/>
            </a:avLst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7565167" y="3440566"/>
            <a:ext cx="1004816" cy="442891"/>
          </a:xfrm>
          <a:prstGeom prst="triangle">
            <a:avLst>
              <a:gd name="adj" fmla="val 50000"/>
            </a:avLst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847257" y="5831384"/>
            <a:ext cx="2595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463F3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4603786" y="5831384"/>
            <a:ext cx="30675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463F3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예약하고 싶은 정보 입력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8709973" y="5831384"/>
            <a:ext cx="2595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463F3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예약 완료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그림 2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DC2844EE-B330-415C-82CD-6AD05A03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3" y="2112539"/>
            <a:ext cx="3267757" cy="332425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9B92975-D83E-49E3-A94C-69F12D051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6"/>
          <a:stretch/>
        </p:blipFill>
        <p:spPr>
          <a:xfrm>
            <a:off x="8418394" y="2089819"/>
            <a:ext cx="3262573" cy="3337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07CFEB-027C-02E6-1BB7-A06991053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014" y="2103112"/>
            <a:ext cx="3267757" cy="3324258"/>
          </a:xfrm>
          <a:prstGeom prst="rect">
            <a:avLst/>
          </a:prstGeom>
        </p:spPr>
      </p:pic>
      <p:sp>
        <p:nvSpPr>
          <p:cNvPr id="19" name="Google Shape;111;p15">
            <a:extLst>
              <a:ext uri="{FF2B5EF4-FFF2-40B4-BE49-F238E27FC236}">
                <a16:creationId xmlns:a16="http://schemas.microsoft.com/office/drawing/2014/main" id="{79DC74B3-D21D-4D95-BA06-82B30F6DF8FD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예약 절차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0" name="Google Shape;103;p14">
            <a:extLst>
              <a:ext uri="{FF2B5EF4-FFF2-40B4-BE49-F238E27FC236}">
                <a16:creationId xmlns:a16="http://schemas.microsoft.com/office/drawing/2014/main" id="{D742FCE3-CBA5-4928-95A3-FA0C6AE485E6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21" name="Google Shape;94;p14">
            <a:extLst>
              <a:ext uri="{FF2B5EF4-FFF2-40B4-BE49-F238E27FC236}">
                <a16:creationId xmlns:a16="http://schemas.microsoft.com/office/drawing/2014/main" id="{16A82AFB-EFF1-45E8-88E0-C4922E629C15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2270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8B58126F-BFA9-46E6-8F9A-CA980BE6CA08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Inquiry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5D568025-A6C4-4475-8CA4-B7E38D0C16E9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10" name="Google Shape;94;p14">
            <a:extLst>
              <a:ext uri="{FF2B5EF4-FFF2-40B4-BE49-F238E27FC236}">
                <a16:creationId xmlns:a16="http://schemas.microsoft.com/office/drawing/2014/main" id="{0C9E44BB-71CE-45F5-9982-8118162E818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FE98EE-493A-435D-8D69-CB570E698967}"/>
              </a:ext>
            </a:extLst>
          </p:cNvPr>
          <p:cNvGrpSpPr/>
          <p:nvPr/>
        </p:nvGrpSpPr>
        <p:grpSpPr>
          <a:xfrm>
            <a:off x="1235977" y="1981122"/>
            <a:ext cx="8755311" cy="3748556"/>
            <a:chOff x="6096000" y="1743357"/>
            <a:chExt cx="8755311" cy="3748556"/>
          </a:xfrm>
        </p:grpSpPr>
        <p:sp>
          <p:nvSpPr>
            <p:cNvPr id="13" name="Google Shape;113;p15">
              <a:extLst>
                <a:ext uri="{FF2B5EF4-FFF2-40B4-BE49-F238E27FC236}">
                  <a16:creationId xmlns:a16="http://schemas.microsoft.com/office/drawing/2014/main" id="{35B33436-8334-451E-9515-4617977B08C8}"/>
                </a:ext>
              </a:extLst>
            </p:cNvPr>
            <p:cNvSpPr txBox="1"/>
            <p:nvPr/>
          </p:nvSpPr>
          <p:spPr>
            <a:xfrm>
              <a:off x="6096001" y="2577468"/>
              <a:ext cx="8755310" cy="2914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고객이 손쉽게 예약 </a:t>
              </a: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&amp; </a:t>
              </a:r>
              <a:r>
                <a:rPr lang="ko-KR" altLang="en-US" dirty="0" err="1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스터디그룹</a:t>
              </a: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참가를 문의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marR="0" lvl="0" indent="-457200" algn="just" rtl="0">
                <a:spcBef>
                  <a:spcPts val="0"/>
                </a:spcBef>
                <a:spcAft>
                  <a:spcPts val="0"/>
                </a:spcAft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lvl="0" indent="-457200" algn="just">
                <a:buAutoNum type="arabicParenR"/>
              </a:pP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해당 사항에 관해 문자로 결과 제공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lvl="0" indent="-457200" algn="just"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lvl="0" indent="-457200" algn="just"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lvl="0" indent="-457200" algn="just">
                <a:buAutoNum type="arabicParenR"/>
              </a:pP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편리한 예약 가능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lvl="0" indent="-457200" algn="just"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lvl="0" indent="-457200" algn="just">
                <a:buAutoNum type="arabicParenR"/>
              </a:pP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lvl="0" indent="-457200" algn="just">
                <a:buAutoNum type="arabicParenR"/>
              </a:pP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기존에 없었던 편리한 스터디 그룹 참가 </a:t>
              </a: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&amp; </a:t>
              </a: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신청 가능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457200" indent="-457200">
                <a:buFont typeface="Arial"/>
                <a:buAutoNum type="arabicParenR"/>
              </a:pPr>
              <a:endPara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457200" indent="-457200" algn="just">
                <a:buFont typeface="Arial"/>
                <a:buAutoNum type="arabicParenR"/>
              </a:pPr>
              <a:endPara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4" name="Google Shape;114;p15">
              <a:extLst>
                <a:ext uri="{FF2B5EF4-FFF2-40B4-BE49-F238E27FC236}">
                  <a16:creationId xmlns:a16="http://schemas.microsoft.com/office/drawing/2014/main" id="{0FBE1A6E-3629-4B93-9B86-D6D1D34AFD6A}"/>
                </a:ext>
              </a:extLst>
            </p:cNvPr>
            <p:cNvSpPr txBox="1"/>
            <p:nvPr/>
          </p:nvSpPr>
          <p:spPr>
            <a:xfrm>
              <a:off x="6096000" y="1743357"/>
              <a:ext cx="46486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Inquiry</a:t>
              </a:r>
              <a:endParaRPr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cxnSp>
          <p:nvCxnSpPr>
            <p:cNvPr id="15" name="Google Shape;115;p15">
              <a:extLst>
                <a:ext uri="{FF2B5EF4-FFF2-40B4-BE49-F238E27FC236}">
                  <a16:creationId xmlns:a16="http://schemas.microsoft.com/office/drawing/2014/main" id="{3698DFDC-08BB-4411-9EF7-980A27B44E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328132"/>
              <a:ext cx="1361813" cy="0"/>
            </a:xfrm>
            <a:prstGeom prst="straightConnector1">
              <a:avLst/>
            </a:prstGeom>
            <a:noFill/>
            <a:ln w="38100" cap="flat" cmpd="sng">
              <a:solidFill>
                <a:srgbClr val="537F8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80368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A2C9B1-5D77-4084-93BC-C2F4CDB5C6F3}"/>
              </a:ext>
            </a:extLst>
          </p:cNvPr>
          <p:cNvSpPr/>
          <p:nvPr/>
        </p:nvSpPr>
        <p:spPr>
          <a:xfrm>
            <a:off x="968189" y="1701443"/>
            <a:ext cx="1033856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&lt;style&gt;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#Navbar { font-size : 30px; color: white }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.navbar { padding-top : 5px; letter-spacing: 4px;, background-color : black}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#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myNavbar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{ font-size; 14px; }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&lt;/style&gt;</a:t>
            </a:r>
          </a:p>
          <a:p>
            <a:pPr fontAlgn="base"/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&lt;nav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"navbar navbar-default"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&lt;div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"container"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&lt;div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"navbar-header"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&lt;button type=“button”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=“navbar-toggle” data-toggle=“collapse” data-target=“#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myNavbar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”&gt;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&lt;span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"icon-bar"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&gt;&lt;/span&gt;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&lt;span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"icon-bar"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&gt;&lt;/span&gt;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&lt;span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"icon-bar"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&gt;&lt;/span&gt;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&lt;/button&gt;</a:t>
            </a:r>
          </a:p>
          <a:p>
            <a:pPr fontAlgn="base"/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&lt;a class=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"navbar-brand"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 err="1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메인화면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id=Navbar style=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"active"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&gt;ST Auto &lt;/a&gt;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&lt;/div&gt;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&lt;/div&gt;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&lt;/nav&gt;</a:t>
            </a:r>
          </a:p>
        </p:txBody>
      </p:sp>
      <p:sp>
        <p:nvSpPr>
          <p:cNvPr id="9" name="Google Shape;111;p15">
            <a:extLst>
              <a:ext uri="{FF2B5EF4-FFF2-40B4-BE49-F238E27FC236}">
                <a16:creationId xmlns:a16="http://schemas.microsoft.com/office/drawing/2014/main" id="{A17B7426-E38C-408C-8B5A-6EAEC920A18A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main  menu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2" name="Google Shape;94;p14">
            <a:extLst>
              <a:ext uri="{FF2B5EF4-FFF2-40B4-BE49-F238E27FC236}">
                <a16:creationId xmlns:a16="http://schemas.microsoft.com/office/drawing/2014/main" id="{45984248-121A-43BB-933B-599E86913966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03;p14">
            <a:extLst>
              <a:ext uri="{FF2B5EF4-FFF2-40B4-BE49-F238E27FC236}">
                <a16:creationId xmlns:a16="http://schemas.microsoft.com/office/drawing/2014/main" id="{68088487-4C37-452D-8D4A-5D998CB4EF79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577109A-D542-40C2-AB7D-817A392AE2AF}"/>
              </a:ext>
            </a:extLst>
          </p:cNvPr>
          <p:cNvCxnSpPr>
            <a:cxnSpLocks/>
          </p:cNvCxnSpPr>
          <p:nvPr/>
        </p:nvCxnSpPr>
        <p:spPr>
          <a:xfrm>
            <a:off x="1232452" y="3429000"/>
            <a:ext cx="0" cy="11827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A074EB-FBC1-4B52-874B-C1FA2059B31C}"/>
              </a:ext>
            </a:extLst>
          </p:cNvPr>
          <p:cNvCxnSpPr>
            <a:cxnSpLocks/>
          </p:cNvCxnSpPr>
          <p:nvPr/>
        </p:nvCxnSpPr>
        <p:spPr>
          <a:xfrm>
            <a:off x="1232452" y="4953663"/>
            <a:ext cx="0" cy="182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A6A5D6-BA1B-440C-AE4A-C0F455A4DD5A}"/>
              </a:ext>
            </a:extLst>
          </p:cNvPr>
          <p:cNvCxnSpPr>
            <a:cxnSpLocks/>
          </p:cNvCxnSpPr>
          <p:nvPr/>
        </p:nvCxnSpPr>
        <p:spPr>
          <a:xfrm>
            <a:off x="1460030" y="3884103"/>
            <a:ext cx="0" cy="54528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3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바닥, 실내, 가구이(가) 표시된 사진&#10;&#10;자동 생성된 설명">
            <a:extLst>
              <a:ext uri="{FF2B5EF4-FFF2-40B4-BE49-F238E27FC236}">
                <a16:creationId xmlns:a16="http://schemas.microsoft.com/office/drawing/2014/main" id="{8EAB9CF3-8DE7-4434-A225-237F3F48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1493352"/>
            <a:ext cx="11647244" cy="510590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7C61BCB-FD5A-4F99-A27D-524441B39444}"/>
              </a:ext>
            </a:extLst>
          </p:cNvPr>
          <p:cNvSpPr/>
          <p:nvPr/>
        </p:nvSpPr>
        <p:spPr>
          <a:xfrm>
            <a:off x="520117" y="1276895"/>
            <a:ext cx="10989578" cy="9713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C45EC518-ECB0-4113-AECC-CCDEA7AC0664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main  menu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2A5B77C8-3693-46CE-ABFB-D657C161A139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3FE15266-2CCB-4C79-B97E-B3693CBED135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59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9F2D5A-B295-4197-843A-9E94FF567167}"/>
              </a:ext>
            </a:extLst>
          </p:cNvPr>
          <p:cNvSpPr/>
          <p:nvPr/>
        </p:nvSpPr>
        <p:spPr>
          <a:xfrm>
            <a:off x="1143000" y="2216581"/>
            <a:ext cx="80425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&lt;div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="collapse navbar-collapse " id="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myNavbar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&lt;ul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="nav navbar-nav navbar-right"&gt;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&lt;li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="nav-item active"&gt;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&lt;a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="nav-link" style="active; color : white"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=“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독서실소개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.html＂&gt;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독서실소개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&lt;span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-only＂&gt;(current)&lt;/a&gt;&lt;/li&gt;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&lt;li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=＂nav-item ＂&gt;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&lt;a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=＂nav-link＂ style=＂ color : white＂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.html＂&gt;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&lt;/a&gt;&lt;/li&gt;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&lt;li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=＂nav-item＂&gt;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&lt;a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=＂nav-link＂ style=＂color : white＂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문의하기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.html＂&gt;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문의하기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&lt;/a&gt;&lt;/li&gt;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&lt;li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=＂nav-item＂&gt;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&lt;a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＂nav-link＂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style=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＂color : white＂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=＂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공지사항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.html＂&gt;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공지사항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&lt;/a&gt;&lt;/li&gt;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&lt;/ul&gt;</a:t>
            </a:r>
          </a:p>
          <a:p>
            <a:pPr fontAlgn="base"/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&lt;/div&gt;</a:t>
            </a:r>
          </a:p>
          <a:p>
            <a:pPr fontAlgn="base"/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Google Shape;111;p15">
            <a:extLst>
              <a:ext uri="{FF2B5EF4-FFF2-40B4-BE49-F238E27FC236}">
                <a16:creationId xmlns:a16="http://schemas.microsoft.com/office/drawing/2014/main" id="{639B20B6-9D86-4029-B3B9-BEC2E5FDBBD5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main  menu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3" name="Google Shape;94;p14">
            <a:extLst>
              <a:ext uri="{FF2B5EF4-FFF2-40B4-BE49-F238E27FC236}">
                <a16:creationId xmlns:a16="http://schemas.microsoft.com/office/drawing/2014/main" id="{1BE718B3-80BE-466F-B0CF-4FBC1EFB8DE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03;p14">
            <a:extLst>
              <a:ext uri="{FF2B5EF4-FFF2-40B4-BE49-F238E27FC236}">
                <a16:creationId xmlns:a16="http://schemas.microsoft.com/office/drawing/2014/main" id="{3D9AFDD4-9E89-418C-B6E8-2E34AB6AF358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1380E0-042F-4267-9207-5BD2D9F27947}"/>
              </a:ext>
            </a:extLst>
          </p:cNvPr>
          <p:cNvCxnSpPr>
            <a:cxnSpLocks/>
          </p:cNvCxnSpPr>
          <p:nvPr/>
        </p:nvCxnSpPr>
        <p:spPr>
          <a:xfrm>
            <a:off x="1291905" y="2499919"/>
            <a:ext cx="0" cy="222308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9AB9F8-9CCB-4A17-8D68-99C0687C7533}"/>
              </a:ext>
            </a:extLst>
          </p:cNvPr>
          <p:cNvCxnSpPr>
            <a:cxnSpLocks/>
          </p:cNvCxnSpPr>
          <p:nvPr/>
        </p:nvCxnSpPr>
        <p:spPr>
          <a:xfrm>
            <a:off x="1627464" y="2910980"/>
            <a:ext cx="0" cy="3439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94E727-B808-4A95-93BC-DE5C99B48C31}"/>
              </a:ext>
            </a:extLst>
          </p:cNvPr>
          <p:cNvCxnSpPr>
            <a:cxnSpLocks/>
          </p:cNvCxnSpPr>
          <p:nvPr/>
        </p:nvCxnSpPr>
        <p:spPr>
          <a:xfrm>
            <a:off x="1627464" y="3533164"/>
            <a:ext cx="0" cy="1999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96C65A2-DC43-406C-9FD1-10771EE85A56}"/>
              </a:ext>
            </a:extLst>
          </p:cNvPr>
          <p:cNvCxnSpPr>
            <a:cxnSpLocks/>
          </p:cNvCxnSpPr>
          <p:nvPr/>
        </p:nvCxnSpPr>
        <p:spPr>
          <a:xfrm>
            <a:off x="1627464" y="3979179"/>
            <a:ext cx="0" cy="1999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74E7A0-C5EF-45BB-AF2F-AF2F45201224}"/>
              </a:ext>
            </a:extLst>
          </p:cNvPr>
          <p:cNvCxnSpPr>
            <a:cxnSpLocks/>
          </p:cNvCxnSpPr>
          <p:nvPr/>
        </p:nvCxnSpPr>
        <p:spPr>
          <a:xfrm>
            <a:off x="1627464" y="4405619"/>
            <a:ext cx="0" cy="1999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3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테이블, 실내, 식당이(가) 표시된 사진&#10;&#10;자동 생성된 설명">
            <a:extLst>
              <a:ext uri="{FF2B5EF4-FFF2-40B4-BE49-F238E27FC236}">
                <a16:creationId xmlns:a16="http://schemas.microsoft.com/office/drawing/2014/main" id="{A318C3D3-8A10-4159-82AA-ABB78908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1" y="1512403"/>
            <a:ext cx="11666387" cy="508685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CFDE90D-7D61-4EB9-ADDB-9E8337D1A8A5}"/>
              </a:ext>
            </a:extLst>
          </p:cNvPr>
          <p:cNvSpPr/>
          <p:nvPr/>
        </p:nvSpPr>
        <p:spPr>
          <a:xfrm>
            <a:off x="6467475" y="1374948"/>
            <a:ext cx="1600200" cy="76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C816C362-A87E-4F3C-B311-8D955377BC4C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main  menu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6E5E43CC-8C37-46C7-8119-8DAE5336ECC9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29DA84DA-B5B7-40CA-BBC4-42D9EE8D05B7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302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43D618-1588-4751-8F51-886C3200C301}"/>
              </a:ext>
            </a:extLst>
          </p:cNvPr>
          <p:cNvSpPr/>
          <p:nvPr/>
        </p:nvSpPr>
        <p:spPr>
          <a:xfrm>
            <a:off x="872602" y="1698083"/>
            <a:ext cx="104015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b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접수완료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  <a:endParaRPr lang="en-US" altLang="ko-KR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D8AC6-7BB5-4857-9780-381F9FD04A15}"/>
              </a:ext>
            </a:extLst>
          </p:cNvPr>
          <p:cNvSpPr/>
          <p:nvPr/>
        </p:nvSpPr>
        <p:spPr>
          <a:xfrm>
            <a:off x="872602" y="1657930"/>
            <a:ext cx="9789805" cy="6825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E01F1FC8-B889-4591-A5BE-E62F2D66177D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2FC5DB9D-72DF-4FE2-AD7A-600976B478F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973D7A4A-28A1-40A8-AD0D-95B9D7168053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8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AD7FDB9C-51DC-4F83-B0A7-34CA3EB0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" y="1290735"/>
            <a:ext cx="5252649" cy="5364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58EB0A-F849-48BA-8E1A-9AECA05F8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82" y="1290735"/>
            <a:ext cx="4991841" cy="536406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0BC29A6-EB12-48D3-9BA9-CB9488901B85}"/>
              </a:ext>
            </a:extLst>
          </p:cNvPr>
          <p:cNvSpPr/>
          <p:nvPr/>
        </p:nvSpPr>
        <p:spPr>
          <a:xfrm>
            <a:off x="2083324" y="4458878"/>
            <a:ext cx="1067162" cy="348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561021-546B-4B60-9EF1-9E24AA4CCADC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150486" y="4152550"/>
            <a:ext cx="3661375" cy="480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1BE2023A-F4B9-4E0E-8683-0E242ADE427E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5" name="Google Shape;94;p14">
            <a:extLst>
              <a:ext uri="{FF2B5EF4-FFF2-40B4-BE49-F238E27FC236}">
                <a16:creationId xmlns:a16="http://schemas.microsoft.com/office/drawing/2014/main" id="{1DF94554-D2C5-4B92-9BEF-0C6B31B258CB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03;p14">
            <a:extLst>
              <a:ext uri="{FF2B5EF4-FFF2-40B4-BE49-F238E27FC236}">
                <a16:creationId xmlns:a16="http://schemas.microsoft.com/office/drawing/2014/main" id="{02ADA0F2-7D5D-4C6A-B11D-D2CB114BE011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7350CB-A03E-40EE-B6F1-9CC6D48368D1}"/>
              </a:ext>
            </a:extLst>
          </p:cNvPr>
          <p:cNvSpPr/>
          <p:nvPr/>
        </p:nvSpPr>
        <p:spPr>
          <a:xfrm>
            <a:off x="7040461" y="1845578"/>
            <a:ext cx="4051882" cy="48092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94" name="Google Shape;94;p14"/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/>
          <p:nvPr/>
        </p:nvSpPr>
        <p:spPr>
          <a:xfrm flipH="1">
            <a:off x="4098335" y="2299690"/>
            <a:ext cx="43435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비즈니스 </a:t>
            </a:r>
            <a:r>
              <a:rPr lang="en-US" altLang="ko-KR" sz="28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 </a:t>
            </a:r>
            <a:r>
              <a:rPr lang="ko-KR" altLang="en-US" sz="28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웹사이트 요약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6" name="Google Shape;96;p14"/>
          <p:cNvSpPr txBox="1"/>
          <p:nvPr/>
        </p:nvSpPr>
        <p:spPr>
          <a:xfrm flipH="1">
            <a:off x="4098335" y="3441223"/>
            <a:ext cx="34825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홈페이지 구성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7" name="Google Shape;97;p14"/>
          <p:cNvSpPr txBox="1"/>
          <p:nvPr/>
        </p:nvSpPr>
        <p:spPr>
          <a:xfrm flipH="1">
            <a:off x="4098335" y="4607940"/>
            <a:ext cx="38471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페이지 소스 및 웹 데모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098437" y="2053468"/>
            <a:ext cx="6126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1</a:t>
            </a:r>
            <a:endParaRPr sz="6000" dirty="0">
              <a:solidFill>
                <a:schemeClr val="tx2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098437" y="3203396"/>
            <a:ext cx="6126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2</a:t>
            </a:r>
            <a:endParaRPr sz="6000" dirty="0">
              <a:solidFill>
                <a:schemeClr val="tx2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098437" y="4353323"/>
            <a:ext cx="6126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3</a:t>
            </a:r>
            <a:endParaRPr sz="6000" dirty="0">
              <a:solidFill>
                <a:schemeClr val="tx2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3" name="Google Shape;103;p14">
            <a:extLst>
              <a:ext uri="{FF2B5EF4-FFF2-40B4-BE49-F238E27FC236}">
                <a16:creationId xmlns:a16="http://schemas.microsoft.com/office/drawing/2014/main" id="{BD086534-62A0-4EBF-B815-C25B07AAAAF2}"/>
              </a:ext>
            </a:extLst>
          </p:cNvPr>
          <p:cNvSpPr txBox="1"/>
          <p:nvPr/>
        </p:nvSpPr>
        <p:spPr>
          <a:xfrm>
            <a:off x="336094" y="246687"/>
            <a:ext cx="2548508" cy="8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Table of Contents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43D618-1588-4751-8F51-886C3200C301}"/>
              </a:ext>
            </a:extLst>
          </p:cNvPr>
          <p:cNvSpPr/>
          <p:nvPr/>
        </p:nvSpPr>
        <p:spPr>
          <a:xfrm>
            <a:off x="872602" y="1698083"/>
            <a:ext cx="104015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b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접수완료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  <a:endParaRPr lang="en-US" altLang="ko-KR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D8AC6-7BB5-4857-9780-381F9FD04A15}"/>
              </a:ext>
            </a:extLst>
          </p:cNvPr>
          <p:cNvSpPr/>
          <p:nvPr/>
        </p:nvSpPr>
        <p:spPr>
          <a:xfrm>
            <a:off x="872602" y="2746402"/>
            <a:ext cx="9789805" cy="6825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E01F1FC8-B889-4591-A5BE-E62F2D66177D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2FC5DB9D-72DF-4FE2-AD7A-600976B478F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973D7A4A-28A1-40A8-AD0D-95B9D7168053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9D6D92F6-97D9-4C04-B3DB-0FC27D70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" y="1290735"/>
            <a:ext cx="5252649" cy="536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B4C051-FADD-45C0-A6F0-26FD671C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83" y="1311517"/>
            <a:ext cx="5400175" cy="534328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397A908-CDC5-4190-8CDF-8592CF6D33A4}"/>
              </a:ext>
            </a:extLst>
          </p:cNvPr>
          <p:cNvSpPr/>
          <p:nvPr/>
        </p:nvSpPr>
        <p:spPr>
          <a:xfrm>
            <a:off x="4654074" y="4473645"/>
            <a:ext cx="1067162" cy="348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927669C-1930-41C7-87EC-D656F55D94F9}"/>
              </a:ext>
            </a:extLst>
          </p:cNvPr>
          <p:cNvSpPr/>
          <p:nvPr/>
        </p:nvSpPr>
        <p:spPr>
          <a:xfrm>
            <a:off x="6693031" y="1819374"/>
            <a:ext cx="4138367" cy="4383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E90CC3-44AA-4FF0-9E3D-6AD0AEC371B4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5564954" y="4001549"/>
            <a:ext cx="970070" cy="523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8FBF1A76-603F-4998-B067-B9F02C7EDA9C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3" name="Google Shape;94;p14">
            <a:extLst>
              <a:ext uri="{FF2B5EF4-FFF2-40B4-BE49-F238E27FC236}">
                <a16:creationId xmlns:a16="http://schemas.microsoft.com/office/drawing/2014/main" id="{4AB6C627-34F5-4C09-9808-A2865A003F2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03;p14">
            <a:extLst>
              <a:ext uri="{FF2B5EF4-FFF2-40B4-BE49-F238E27FC236}">
                <a16:creationId xmlns:a16="http://schemas.microsoft.com/office/drawing/2014/main" id="{E87078F2-6D88-4691-B299-0E56C6932EA8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76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43D618-1588-4751-8F51-886C3200C301}"/>
              </a:ext>
            </a:extLst>
          </p:cNvPr>
          <p:cNvSpPr/>
          <p:nvPr/>
        </p:nvSpPr>
        <p:spPr>
          <a:xfrm>
            <a:off x="872602" y="1698083"/>
            <a:ext cx="104015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b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접수완료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  <a:endParaRPr lang="en-US" altLang="ko-KR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D8AC6-7BB5-4857-9780-381F9FD04A15}"/>
              </a:ext>
            </a:extLst>
          </p:cNvPr>
          <p:cNvSpPr/>
          <p:nvPr/>
        </p:nvSpPr>
        <p:spPr>
          <a:xfrm>
            <a:off x="872602" y="3864235"/>
            <a:ext cx="9789805" cy="6825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E01F1FC8-B889-4591-A5BE-E62F2D66177D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2FC5DB9D-72DF-4FE2-AD7A-600976B478F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973D7A4A-28A1-40A8-AD0D-95B9D7168053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56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E2221AB-4CA5-4D24-9826-311274E6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2" y="1253764"/>
            <a:ext cx="5378418" cy="540103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10B9AE4-CBB4-4E09-AA8A-5297A88A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05" y="1253764"/>
            <a:ext cx="5462343" cy="540103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3439FF5-0472-48D5-9DE7-428C706A4EF4}"/>
              </a:ext>
            </a:extLst>
          </p:cNvPr>
          <p:cNvSpPr/>
          <p:nvPr/>
        </p:nvSpPr>
        <p:spPr>
          <a:xfrm>
            <a:off x="2358842" y="5910606"/>
            <a:ext cx="1630837" cy="3676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84A693-2B54-4FB2-A215-33BDC6ED5984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3750848" y="4954301"/>
            <a:ext cx="3312682" cy="101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74FB1FE-1124-44D5-BACF-0C8F705210BF}"/>
              </a:ext>
            </a:extLst>
          </p:cNvPr>
          <p:cNvSpPr/>
          <p:nvPr/>
        </p:nvSpPr>
        <p:spPr>
          <a:xfrm>
            <a:off x="7156403" y="2535161"/>
            <a:ext cx="3638746" cy="385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13" name="Google Shape;111;p15">
            <a:extLst>
              <a:ext uri="{FF2B5EF4-FFF2-40B4-BE49-F238E27FC236}">
                <a16:creationId xmlns:a16="http://schemas.microsoft.com/office/drawing/2014/main" id="{6071C940-9D54-4636-98A8-7C074758632E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4" name="Google Shape;94;p14">
            <a:extLst>
              <a:ext uri="{FF2B5EF4-FFF2-40B4-BE49-F238E27FC236}">
                <a16:creationId xmlns:a16="http://schemas.microsoft.com/office/drawing/2014/main" id="{673EBDD9-BF98-45A6-BEDA-122EC590F4EA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03;p14">
            <a:extLst>
              <a:ext uri="{FF2B5EF4-FFF2-40B4-BE49-F238E27FC236}">
                <a16:creationId xmlns:a16="http://schemas.microsoft.com/office/drawing/2014/main" id="{D8783A84-2E4B-4B39-99A4-A7765818EDE5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17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43D618-1588-4751-8F51-886C3200C301}"/>
              </a:ext>
            </a:extLst>
          </p:cNvPr>
          <p:cNvSpPr/>
          <p:nvPr/>
        </p:nvSpPr>
        <p:spPr>
          <a:xfrm>
            <a:off x="872602" y="1698083"/>
            <a:ext cx="104015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</a:p>
          <a:p>
            <a:pPr fontAlgn="base"/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fontAlgn="base"/>
            <a:b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&lt;a </a:t>
            </a:r>
            <a:r>
              <a:rPr lang="en-US" altLang="ko-KR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href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 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＂</a:t>
            </a:r>
            <a:r>
              <a:rPr lang="ko-KR" altLang="en-US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접수완료</a:t>
            </a:r>
            <a:r>
              <a:rPr lang="en-US" altLang="ko-KR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.html＂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class=“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btn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-success” style=“width : 220px; background-color : white; color : black;” type=“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참가하기”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참가하기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&lt;/a&gt;</a:t>
            </a:r>
            <a:endParaRPr lang="en-US" altLang="ko-KR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D8AC6-7BB5-4857-9780-381F9FD04A15}"/>
              </a:ext>
            </a:extLst>
          </p:cNvPr>
          <p:cNvSpPr/>
          <p:nvPr/>
        </p:nvSpPr>
        <p:spPr>
          <a:xfrm>
            <a:off x="872602" y="4985803"/>
            <a:ext cx="10066642" cy="6825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E01F1FC8-B889-4591-A5BE-E62F2D66177D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2FC5DB9D-72DF-4FE2-AD7A-600976B478F8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973D7A4A-28A1-40A8-AD0D-95B9D7168053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036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09D12-F550-402D-876A-81CC7B27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7" y="1350818"/>
            <a:ext cx="5332043" cy="504998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5B921ED-7EA1-4D98-8A10-3A8A4BB31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16" y="1350818"/>
            <a:ext cx="5326322" cy="504998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ECFEAC5-A4F4-4891-9FD6-DE00E4BC9977}"/>
              </a:ext>
            </a:extLst>
          </p:cNvPr>
          <p:cNvSpPr/>
          <p:nvPr/>
        </p:nvSpPr>
        <p:spPr>
          <a:xfrm>
            <a:off x="2630078" y="5231876"/>
            <a:ext cx="1630837" cy="3676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51DBA-BD16-4114-9CDD-D54ADEB68C4F}"/>
              </a:ext>
            </a:extLst>
          </p:cNvPr>
          <p:cNvSpPr/>
          <p:nvPr/>
        </p:nvSpPr>
        <p:spPr>
          <a:xfrm>
            <a:off x="7192652" y="2347274"/>
            <a:ext cx="3638746" cy="385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03D99E-3D49-4681-BA74-235407EDBD58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022084" y="4437776"/>
            <a:ext cx="3016279" cy="8479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EA4196E-633B-445A-BCDF-C23DED776A86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6" name="Google Shape;94;p14">
            <a:extLst>
              <a:ext uri="{FF2B5EF4-FFF2-40B4-BE49-F238E27FC236}">
                <a16:creationId xmlns:a16="http://schemas.microsoft.com/office/drawing/2014/main" id="{89FB4358-F078-445A-BD22-D25C83CF421C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03;p14">
            <a:extLst>
              <a:ext uri="{FF2B5EF4-FFF2-40B4-BE49-F238E27FC236}">
                <a16:creationId xmlns:a16="http://schemas.microsoft.com/office/drawing/2014/main" id="{0BCB43DF-B2D2-4442-B279-6CAD0CA76739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90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623CBA-4664-4029-BD70-A84777EEAE02}"/>
              </a:ext>
            </a:extLst>
          </p:cNvPr>
          <p:cNvSpPr/>
          <p:nvPr/>
        </p:nvSpPr>
        <p:spPr>
          <a:xfrm>
            <a:off x="872601" y="3810544"/>
            <a:ext cx="1088037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&lt;body onload='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openWin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()'&gt;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          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&lt;script&gt; var 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  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function </a:t>
            </a:r>
            <a:r>
              <a:rPr lang="en-US" altLang="ko-KR" sz="1400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openWin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 {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= 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window.open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팝업</a:t>
            </a:r>
            <a:r>
              <a:rPr lang="en-US" altLang="ko-KR" sz="1400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.html"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,"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", "width=800px,height=420px,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status=0, 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titlebar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=0");</a:t>
            </a:r>
          </a:p>
          <a:p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        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          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     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function </a:t>
            </a:r>
            <a:r>
              <a:rPr lang="en-US" altLang="ko-KR" sz="1400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closeWin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 {</a:t>
            </a: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myWindow.close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();}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  &lt;/script&gt;</a:t>
            </a:r>
          </a:p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&lt;body onload="open(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팝업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.html)"&gt;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82B2D-D6A0-460E-AA0B-B9496E7B04F0}"/>
              </a:ext>
            </a:extLst>
          </p:cNvPr>
          <p:cNvSpPr/>
          <p:nvPr/>
        </p:nvSpPr>
        <p:spPr>
          <a:xfrm>
            <a:off x="872601" y="1582181"/>
            <a:ext cx="98904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&lt;script&gt;function 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openWin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 {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  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= 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window.open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(“</a:t>
            </a:r>
            <a:r>
              <a:rPr lang="ko-KR" altLang="en-US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팝업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.", "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", "width=400, height=200");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    // Opens a new window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 }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function 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closeWin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 {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  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myWindow.close</a:t>
            </a:r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();   // Closes the new window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  }&lt;/script&gt;</a:t>
            </a:r>
          </a:p>
        </p:txBody>
      </p:sp>
      <p:sp>
        <p:nvSpPr>
          <p:cNvPr id="13" name="Google Shape;111;p15">
            <a:extLst>
              <a:ext uri="{FF2B5EF4-FFF2-40B4-BE49-F238E27FC236}">
                <a16:creationId xmlns:a16="http://schemas.microsoft.com/office/drawing/2014/main" id="{7A00853D-970A-4C67-86CC-70E076851BEF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Button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4" name="Google Shape;94;p14">
            <a:extLst>
              <a:ext uri="{FF2B5EF4-FFF2-40B4-BE49-F238E27FC236}">
                <a16:creationId xmlns:a16="http://schemas.microsoft.com/office/drawing/2014/main" id="{F01AEC9C-540A-4F23-8B6F-2CD10EDB9AFE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03;p14">
            <a:extLst>
              <a:ext uri="{FF2B5EF4-FFF2-40B4-BE49-F238E27FC236}">
                <a16:creationId xmlns:a16="http://schemas.microsoft.com/office/drawing/2014/main" id="{A57CAF9D-BDCD-4107-BC03-24AD0B9B3998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9EF38B-AC4D-46C3-9428-FA4DE652B587}"/>
              </a:ext>
            </a:extLst>
          </p:cNvPr>
          <p:cNvCxnSpPr>
            <a:cxnSpLocks/>
          </p:cNvCxnSpPr>
          <p:nvPr/>
        </p:nvCxnSpPr>
        <p:spPr>
          <a:xfrm>
            <a:off x="1048624" y="1795244"/>
            <a:ext cx="0" cy="7717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A1F07D-5E1D-43B7-B804-95F1B3203042}"/>
              </a:ext>
            </a:extLst>
          </p:cNvPr>
          <p:cNvCxnSpPr>
            <a:cxnSpLocks/>
          </p:cNvCxnSpPr>
          <p:nvPr/>
        </p:nvCxnSpPr>
        <p:spPr>
          <a:xfrm>
            <a:off x="1140903" y="4504888"/>
            <a:ext cx="0" cy="126673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859827-2B3F-4941-AAB0-2878DFF3C3A8}"/>
              </a:ext>
            </a:extLst>
          </p:cNvPr>
          <p:cNvCxnSpPr>
            <a:cxnSpLocks/>
          </p:cNvCxnSpPr>
          <p:nvPr/>
        </p:nvCxnSpPr>
        <p:spPr>
          <a:xfrm>
            <a:off x="998290" y="3984771"/>
            <a:ext cx="0" cy="208885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B2A384-A725-42C3-AD90-FD0A715238B1}"/>
              </a:ext>
            </a:extLst>
          </p:cNvPr>
          <p:cNvCxnSpPr>
            <a:cxnSpLocks/>
          </p:cNvCxnSpPr>
          <p:nvPr/>
        </p:nvCxnSpPr>
        <p:spPr>
          <a:xfrm>
            <a:off x="1140903" y="2910980"/>
            <a:ext cx="0" cy="1740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39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7425B9-A10A-46B6-8174-16721FB2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45" y="1132626"/>
            <a:ext cx="10854606" cy="552217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DB76507-A4D1-47AD-9EA8-34B5D3C3939F}"/>
              </a:ext>
            </a:extLst>
          </p:cNvPr>
          <p:cNvSpPr/>
          <p:nvPr/>
        </p:nvSpPr>
        <p:spPr>
          <a:xfrm>
            <a:off x="640286" y="954849"/>
            <a:ext cx="5861515" cy="3687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FF4BBE-8732-439A-9E47-9454F11049CF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5643402" y="1396999"/>
            <a:ext cx="1176427" cy="97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902D6D-3031-4213-8D4B-7595D74D53E8}"/>
              </a:ext>
            </a:extLst>
          </p:cNvPr>
          <p:cNvSpPr txBox="1"/>
          <p:nvPr/>
        </p:nvSpPr>
        <p:spPr>
          <a:xfrm>
            <a:off x="6819829" y="1212333"/>
            <a:ext cx="120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Popup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Google Shape;111;p15">
            <a:extLst>
              <a:ext uri="{FF2B5EF4-FFF2-40B4-BE49-F238E27FC236}">
                <a16:creationId xmlns:a16="http://schemas.microsoft.com/office/drawing/2014/main" id="{1839B77C-F26F-4035-8D70-747F1ACD5745}"/>
              </a:ext>
            </a:extLst>
          </p:cNvPr>
          <p:cNvSpPr txBox="1"/>
          <p:nvPr/>
        </p:nvSpPr>
        <p:spPr>
          <a:xfrm>
            <a:off x="1394493" y="353883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Popup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6" name="Google Shape;94;p14">
            <a:extLst>
              <a:ext uri="{FF2B5EF4-FFF2-40B4-BE49-F238E27FC236}">
                <a16:creationId xmlns:a16="http://schemas.microsoft.com/office/drawing/2014/main" id="{6C4EDC71-BD25-4A7C-A47A-A56018E2DFCE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03;p14">
            <a:extLst>
              <a:ext uri="{FF2B5EF4-FFF2-40B4-BE49-F238E27FC236}">
                <a16:creationId xmlns:a16="http://schemas.microsoft.com/office/drawing/2014/main" id="{18E5FE74-1A4C-4397-8720-3544D4D73DBA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92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82B2D-D6A0-460E-AA0B-B9496E7B04F0}"/>
              </a:ext>
            </a:extLst>
          </p:cNvPr>
          <p:cNvSpPr/>
          <p:nvPr/>
        </p:nvSpPr>
        <p:spPr>
          <a:xfrm>
            <a:off x="931618" y="1598959"/>
            <a:ext cx="989047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</a:rPr>
              <a:t>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</a:t>
            </a:r>
            <a:r>
              <a:rPr lang="en-US" altLang="ko-KR" sz="1400" b="0" dirty="0">
                <a:solidFill>
                  <a:schemeClr val="accent1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table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class="</a:t>
            </a:r>
            <a:r>
              <a:rPr lang="en-US" altLang="ko-KR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table table-bordered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style="width:100%"&gt;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&lt;tr&gt;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NO &lt;/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제목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작성일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 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조회수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th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&lt;/tr&gt;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&lt;tr&gt;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&lt;td&gt;1&lt;/td&gt;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&lt;td&gt;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책상 전등이 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안켜져요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&lt;/td&gt;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&lt;td&gt;2022.06.24 &lt;/td&gt;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&lt;td&gt;201&lt;/td&gt;</a:t>
            </a:r>
            <a:b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&lt;/tr&gt;</a:t>
            </a:r>
          </a:p>
          <a:p>
            <a:endParaRPr lang="en-US" altLang="ko-KR" sz="1400" b="0" dirty="0"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  &lt;tr&gt;</a:t>
            </a:r>
            <a:b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&lt;td&gt;2&lt;/td&gt;</a:t>
            </a:r>
            <a:b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&lt;td&gt;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 연장은 어떻게 하나요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?&lt;/td&gt;</a:t>
            </a:r>
            <a:b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&lt;td&gt;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2021.10.28 &lt;/td&gt;</a:t>
            </a:r>
            <a:b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&lt;td&gt;111&lt;/td&gt;</a:t>
            </a:r>
            <a:b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&lt;/tr&gt;</a:t>
            </a:r>
            <a:endParaRPr lang="ko-KR" altLang="en-US" sz="1400" b="0" dirty="0"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Noto Sans CJK KR Medium" panose="020B0600000000000000" pitchFamily="34" charset="-127"/>
            </a:endParaRPr>
          </a:p>
        </p:txBody>
      </p:sp>
      <p:sp>
        <p:nvSpPr>
          <p:cNvPr id="13" name="Google Shape;111;p15">
            <a:extLst>
              <a:ext uri="{FF2B5EF4-FFF2-40B4-BE49-F238E27FC236}">
                <a16:creationId xmlns:a16="http://schemas.microsoft.com/office/drawing/2014/main" id="{7A00853D-970A-4C67-86CC-70E076851BEF}"/>
              </a:ext>
            </a:extLst>
          </p:cNvPr>
          <p:cNvSpPr txBox="1"/>
          <p:nvPr/>
        </p:nvSpPr>
        <p:spPr>
          <a:xfrm>
            <a:off x="1394493" y="353883"/>
            <a:ext cx="1024103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상세문의 및 공지사항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4" name="Google Shape;94;p14">
            <a:extLst>
              <a:ext uri="{FF2B5EF4-FFF2-40B4-BE49-F238E27FC236}">
                <a16:creationId xmlns:a16="http://schemas.microsoft.com/office/drawing/2014/main" id="{F01AEC9C-540A-4F23-8B6F-2CD10EDB9AFE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03;p14">
            <a:extLst>
              <a:ext uri="{FF2B5EF4-FFF2-40B4-BE49-F238E27FC236}">
                <a16:creationId xmlns:a16="http://schemas.microsoft.com/office/drawing/2014/main" id="{A57CAF9D-BDCD-4107-BC03-24AD0B9B3998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2D3963D9-0C68-4CDE-BF4E-4E337F36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26228"/>
              </p:ext>
            </p:extLst>
          </p:nvPr>
        </p:nvGraphicFramePr>
        <p:xfrm>
          <a:off x="8212822" y="5144840"/>
          <a:ext cx="3885393" cy="76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393">
                  <a:extLst>
                    <a:ext uri="{9D8B030D-6E8A-4147-A177-3AD203B41FA5}">
                      <a16:colId xmlns:a16="http://schemas.microsoft.com/office/drawing/2014/main" val="18273291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을 이용하여 각 항목을 표시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8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49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844FB6-8235-E47B-3204-25D7138D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380044"/>
            <a:ext cx="7847051" cy="4587756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81BF82-005E-B5D1-7FEF-7FF2385B5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20548"/>
              </p:ext>
            </p:extLst>
          </p:nvPr>
        </p:nvGraphicFramePr>
        <p:xfrm>
          <a:off x="8212822" y="5144840"/>
          <a:ext cx="388539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393">
                  <a:extLst>
                    <a:ext uri="{9D8B030D-6E8A-4147-A177-3AD203B41FA5}">
                      <a16:colId xmlns:a16="http://schemas.microsoft.com/office/drawing/2014/main" val="18273291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자주 발생하는 문의를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FAQ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로 작성하여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소비자의 이용 및 업무의 효율성을 높임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86236"/>
                  </a:ext>
                </a:extLst>
              </a:tr>
            </a:tbl>
          </a:graphicData>
        </a:graphic>
      </p:graphicFrame>
      <p:sp>
        <p:nvSpPr>
          <p:cNvPr id="7" name="Google Shape;111;p15">
            <a:extLst>
              <a:ext uri="{FF2B5EF4-FFF2-40B4-BE49-F238E27FC236}">
                <a16:creationId xmlns:a16="http://schemas.microsoft.com/office/drawing/2014/main" id="{ECC4FFA0-A6E3-48B5-90DE-43E7607005CE}"/>
              </a:ext>
            </a:extLst>
          </p:cNvPr>
          <p:cNvSpPr txBox="1"/>
          <p:nvPr/>
        </p:nvSpPr>
        <p:spPr>
          <a:xfrm>
            <a:off x="1394493" y="353883"/>
            <a:ext cx="10308149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상세문의 및 공지사항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8" name="Google Shape;94;p14">
            <a:extLst>
              <a:ext uri="{FF2B5EF4-FFF2-40B4-BE49-F238E27FC236}">
                <a16:creationId xmlns:a16="http://schemas.microsoft.com/office/drawing/2014/main" id="{E78B9CC3-81B4-4164-843E-D034AD0367C9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645DE9B4-505E-4492-A7C5-0E5C85EBB514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16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88E31CF2-C37A-45A6-BB72-900669623C8E}"/>
              </a:ext>
            </a:extLst>
          </p:cNvPr>
          <p:cNvSpPr txBox="1"/>
          <p:nvPr/>
        </p:nvSpPr>
        <p:spPr>
          <a:xfrm>
            <a:off x="336094" y="246688"/>
            <a:ext cx="2116798" cy="84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1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394493" y="353882"/>
            <a:ext cx="44582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비즈니스 요약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C42A2-E595-4F3D-A1CB-97764B99C484}"/>
              </a:ext>
            </a:extLst>
          </p:cNvPr>
          <p:cNvGrpSpPr/>
          <p:nvPr/>
        </p:nvGrpSpPr>
        <p:grpSpPr>
          <a:xfrm>
            <a:off x="729194" y="1525504"/>
            <a:ext cx="5123571" cy="4459046"/>
            <a:chOff x="645525" y="1572638"/>
            <a:chExt cx="5123571" cy="4459046"/>
          </a:xfrm>
        </p:grpSpPr>
        <p:sp>
          <p:nvSpPr>
            <p:cNvPr id="108" name="Google Shape;108;p15"/>
            <p:cNvSpPr/>
            <p:nvPr/>
          </p:nvSpPr>
          <p:spPr>
            <a:xfrm>
              <a:off x="645525" y="1572638"/>
              <a:ext cx="5123571" cy="44590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pic>
          <p:nvPicPr>
            <p:cNvPr id="112" name="Google Shape;112;p15" descr="팀"/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1533854" y="2143953"/>
              <a:ext cx="3346914" cy="3498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/>
          <p:nvPr/>
        </p:nvSpPr>
        <p:spPr>
          <a:xfrm>
            <a:off x="6096000" y="3152556"/>
            <a:ext cx="5902044" cy="241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쾌적한 독서실 환경 조성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방문 전 </a:t>
            </a:r>
            <a:r>
              <a:rPr lang="ko-KR" altLang="en-US" sz="2200" b="1" dirty="0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 서비스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제공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                       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3)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 내 </a:t>
            </a:r>
            <a:r>
              <a:rPr lang="ko-KR" altLang="en-US" sz="2000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스터디룸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배치와 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b="1" dirty="0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사이트 내 </a:t>
            </a:r>
            <a:r>
              <a:rPr lang="ko-KR" altLang="en-US" sz="2200" b="1" dirty="0" err="1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스터디그룹</a:t>
            </a:r>
            <a:r>
              <a:rPr lang="ko-KR" altLang="en-US" sz="2200" b="1" dirty="0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형성 </a:t>
            </a:r>
            <a:r>
              <a:rPr lang="en-US" altLang="ko-KR" sz="2200" b="1" dirty="0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sz="2200" b="1" dirty="0">
                <a:solidFill>
                  <a:srgbClr val="320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참가 신청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가능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096000" y="2162807"/>
            <a:ext cx="46486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ST 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Study Cafe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sz="30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5" name="Google Shape;115;p15"/>
          <p:cNvCxnSpPr>
            <a:cxnSpLocks/>
          </p:cNvCxnSpPr>
          <p:nvPr/>
        </p:nvCxnSpPr>
        <p:spPr>
          <a:xfrm>
            <a:off x="6096000" y="2747582"/>
            <a:ext cx="1361813" cy="0"/>
          </a:xfrm>
          <a:prstGeom prst="straightConnector1">
            <a:avLst/>
          </a:prstGeom>
          <a:noFill/>
          <a:ln w="38100" cap="flat" cmpd="sng">
            <a:solidFill>
              <a:srgbClr val="537F8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94;p14">
            <a:extLst>
              <a:ext uri="{FF2B5EF4-FFF2-40B4-BE49-F238E27FC236}">
                <a16:creationId xmlns:a16="http://schemas.microsoft.com/office/drawing/2014/main" id="{0A9B4661-5FE5-43D2-98D5-85352D2E8F9C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FA5BF3-4A2A-8AAB-4312-1842F5D3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380044"/>
            <a:ext cx="8024606" cy="453871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2ECAB0EC-5E4A-441A-B253-70B76309E17C}"/>
              </a:ext>
            </a:extLst>
          </p:cNvPr>
          <p:cNvSpPr txBox="1"/>
          <p:nvPr/>
        </p:nvSpPr>
        <p:spPr>
          <a:xfrm>
            <a:off x="1394493" y="353883"/>
            <a:ext cx="10299759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상세문의 및 공지사항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Google Shape;94;p14">
            <a:extLst>
              <a:ext uri="{FF2B5EF4-FFF2-40B4-BE49-F238E27FC236}">
                <a16:creationId xmlns:a16="http://schemas.microsoft.com/office/drawing/2014/main" id="{7400E90C-C1EF-4ECB-9F4F-1883F3D0C04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D2730EFC-E1E5-4D0D-90A4-509B10C0D786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2C6A7785-1DA4-46C1-BE35-10683806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531529"/>
              </p:ext>
            </p:extLst>
          </p:nvPr>
        </p:nvGraphicFramePr>
        <p:xfrm>
          <a:off x="8273988" y="5144840"/>
          <a:ext cx="370853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530">
                  <a:extLst>
                    <a:ext uri="{9D8B030D-6E8A-4147-A177-3AD203B41FA5}">
                      <a16:colId xmlns:a16="http://schemas.microsoft.com/office/drawing/2014/main" val="18273291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공지사항 버튼을 모든 페이지 상단에 배치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고객들의 접근성을 높임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8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4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2ECAB0EC-5E4A-441A-B253-70B76309E17C}"/>
              </a:ext>
            </a:extLst>
          </p:cNvPr>
          <p:cNvSpPr txBox="1"/>
          <p:nvPr/>
        </p:nvSpPr>
        <p:spPr>
          <a:xfrm>
            <a:off x="1394493" y="345494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Dynamics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Google Shape;94;p14">
            <a:extLst>
              <a:ext uri="{FF2B5EF4-FFF2-40B4-BE49-F238E27FC236}">
                <a16:creationId xmlns:a16="http://schemas.microsoft.com/office/drawing/2014/main" id="{7400E90C-C1EF-4ECB-9F4F-1883F3D0C04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D2730EFC-E1E5-4D0D-90A4-509B10C0D786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853AE-662C-ADCD-313D-DB14AFEB7242}"/>
              </a:ext>
            </a:extLst>
          </p:cNvPr>
          <p:cNvSpPr/>
          <p:nvPr/>
        </p:nvSpPr>
        <p:spPr>
          <a:xfrm>
            <a:off x="815130" y="4780886"/>
            <a:ext cx="80425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nav-item:hover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 }</a:t>
            </a:r>
          </a:p>
          <a:p>
            <a:endParaRPr lang="en-US" altLang="ko-KR" sz="1400" dirty="0">
              <a:solidFill>
                <a:srgbClr val="000000"/>
              </a:solidFill>
              <a:latin typeface="Noto Sans CJK KR Medium" panose="020B0600000000000000" pitchFamily="34" charset="-127"/>
            </a:endParaRPr>
          </a:p>
          <a:p>
            <a:pPr latinLnBrk="1"/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홈페이지 상단 </a:t>
            </a:r>
            <a:r>
              <a:rPr lang="en-US" altLang="ko-KR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nav-item class </a:t>
            </a:r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항목의 버튼에 마우스를 </a:t>
            </a:r>
            <a:r>
              <a:rPr lang="en-US" altLang="ko-KR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hover </a:t>
            </a:r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하면</a:t>
            </a:r>
            <a:r>
              <a:rPr lang="en-US" altLang="ko-KR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</a:p>
          <a:p>
            <a:pPr latinLnBrk="1"/>
            <a:endParaRPr lang="en-US" altLang="ko-KR" sz="1400"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atinLnBrk="1"/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해당 버튼의 배경색이 </a:t>
            </a:r>
            <a:r>
              <a:rPr lang="en-US" altLang="ko-KR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gray</a:t>
            </a:r>
            <a:r>
              <a:rPr lang="ko-KR" altLang="en-US" sz="14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변화</a:t>
            </a:r>
            <a:endParaRPr lang="en-US" altLang="ko-KR" sz="1400" b="1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703DF-B8D3-C800-646F-1B1838B5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30" y="1314179"/>
            <a:ext cx="10561739" cy="33222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386F781-1EC1-7D6E-3D83-A3042C554FB2}"/>
              </a:ext>
            </a:extLst>
          </p:cNvPr>
          <p:cNvSpPr/>
          <p:nvPr/>
        </p:nvSpPr>
        <p:spPr>
          <a:xfrm>
            <a:off x="7688640" y="1314179"/>
            <a:ext cx="1358316" cy="3676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425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2ECAB0EC-5E4A-441A-B253-70B76309E17C}"/>
              </a:ext>
            </a:extLst>
          </p:cNvPr>
          <p:cNvSpPr txBox="1"/>
          <p:nvPr/>
        </p:nvSpPr>
        <p:spPr>
          <a:xfrm>
            <a:off x="1394493" y="345494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Dynamics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Google Shape;94;p14">
            <a:extLst>
              <a:ext uri="{FF2B5EF4-FFF2-40B4-BE49-F238E27FC236}">
                <a16:creationId xmlns:a16="http://schemas.microsoft.com/office/drawing/2014/main" id="{7400E90C-C1EF-4ECB-9F4F-1883F3D0C04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D2730EFC-E1E5-4D0D-90A4-509B10C0D786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853AE-662C-ADCD-313D-DB14AFEB7242}"/>
              </a:ext>
            </a:extLst>
          </p:cNvPr>
          <p:cNvSpPr/>
          <p:nvPr/>
        </p:nvSpPr>
        <p:spPr>
          <a:xfrm>
            <a:off x="1201244" y="1260117"/>
            <a:ext cx="978951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&lt;div id="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독서실메인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solidFill>
                  <a:schemeClr val="accent1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class="carousel slide"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data-ride=</a:t>
            </a:r>
            <a:r>
              <a:rPr lang="en-US" altLang="ko-KR" sz="1400" b="0" dirty="0">
                <a:solidFill>
                  <a:schemeClr val="accent1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"carousel"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data-interval="3000"&gt;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ol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class="carousel-indicators"&gt;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&lt;li data-target="#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독서실메인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data-slide-to="0" class="active"&gt;&lt;/li&gt;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&lt;li data-target="#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독서실메인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data-slide-to="1"&gt;&lt;/li&gt;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&lt;li data-target="#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독서실메인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data-slide-to="2"&gt;&lt;/li&gt;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&lt;/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ol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&lt;div class="carousel-inner" role="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listbox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&lt;div class="item active"&gt;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img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src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</a:t>
            </a:r>
            <a:r>
              <a:rPr lang="ko-KR" altLang="en-US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</a:t>
            </a:r>
            <a:r>
              <a:rPr lang="en-US" altLang="ko-KR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1.jpg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alt="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무빙이미지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style="display:inline;width:100%; height:500px; padding-bottom : 40px; 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&lt;/div&gt;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&lt;div class="item"&gt;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img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src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</a:t>
            </a:r>
            <a:r>
              <a:rPr lang="ko-KR" altLang="en-US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</a:t>
            </a:r>
            <a:r>
              <a:rPr lang="en-US" altLang="ko-KR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12.jpg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alt="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무빙이미지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style="display:inline;width:100%; height:500px; padding-bottom : 40px; 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&lt;/div&gt;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&lt;div class="item"&gt;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img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src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="</a:t>
            </a:r>
            <a:r>
              <a:rPr lang="ko-KR" altLang="en-US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독서실</a:t>
            </a:r>
            <a:r>
              <a:rPr lang="en-US" altLang="ko-KR" sz="1400" b="0" dirty="0">
                <a:solidFill>
                  <a:schemeClr val="accent6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13.jpg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" alt="</a:t>
            </a:r>
            <a:r>
              <a:rPr lang="ko-KR" altLang="en-US" sz="1400" b="0" dirty="0" err="1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무빙이미지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3"</a:t>
            </a:r>
            <a:r>
              <a:rPr lang="ko-KR" altLang="en-US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style="display:inline;width:100%; height:500px; padding-bottom : 40px; "&gt;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&lt;/div&gt;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        &lt;/div&gt;</a:t>
            </a:r>
          </a:p>
          <a:p>
            <a:r>
              <a:rPr lang="en-US" altLang="ko-KR" sz="1400" b="0" dirty="0"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           &lt;/div&gt;</a:t>
            </a: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DE411EBD-FD83-94C2-C0E4-35C0A877B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86270"/>
              </p:ext>
            </p:extLst>
          </p:nvPr>
        </p:nvGraphicFramePr>
        <p:xfrm>
          <a:off x="7282226" y="5849553"/>
          <a:ext cx="3708530" cy="76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530">
                  <a:extLst>
                    <a:ext uri="{9D8B030D-6E8A-4147-A177-3AD203B41FA5}">
                      <a16:colId xmlns:a16="http://schemas.microsoft.com/office/drawing/2014/main" val="18273291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Bootstrap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의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Carousel Slider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사용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+mn-cs"/>
                      </a:endParaRP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8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774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2ECAB0EC-5E4A-441A-B253-70B76309E17C}"/>
              </a:ext>
            </a:extLst>
          </p:cNvPr>
          <p:cNvSpPr txBox="1"/>
          <p:nvPr/>
        </p:nvSpPr>
        <p:spPr>
          <a:xfrm>
            <a:off x="1394493" y="345494"/>
            <a:ext cx="8823297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페이지 소스 및 웹 데모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Dynamics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Google Shape;94;p14">
            <a:extLst>
              <a:ext uri="{FF2B5EF4-FFF2-40B4-BE49-F238E27FC236}">
                <a16:creationId xmlns:a16="http://schemas.microsoft.com/office/drawing/2014/main" id="{7400E90C-C1EF-4ECB-9F4F-1883F3D0C04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3;p14">
            <a:extLst>
              <a:ext uri="{FF2B5EF4-FFF2-40B4-BE49-F238E27FC236}">
                <a16:creationId xmlns:a16="http://schemas.microsoft.com/office/drawing/2014/main" id="{D2730EFC-E1E5-4D0D-90A4-509B10C0D786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3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64F96-C0C3-9AF6-4B24-C89A82BF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1260116"/>
            <a:ext cx="10544961" cy="4125615"/>
          </a:xfrm>
          <a:prstGeom prst="rect">
            <a:avLst/>
          </a:prstGeom>
        </p:spPr>
      </p:pic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F8625FE9-9C4F-91CB-80D5-65114F5AA68B}"/>
              </a:ext>
            </a:extLst>
          </p:cNvPr>
          <p:cNvSpPr/>
          <p:nvPr/>
        </p:nvSpPr>
        <p:spPr>
          <a:xfrm>
            <a:off x="8237117" y="3428999"/>
            <a:ext cx="1023457" cy="4215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1A5E31ED-7BA6-4631-B412-881B8736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11014"/>
              </p:ext>
            </p:extLst>
          </p:nvPr>
        </p:nvGraphicFramePr>
        <p:xfrm>
          <a:off x="7282225" y="5849553"/>
          <a:ext cx="3833187" cy="76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187">
                  <a:extLst>
                    <a:ext uri="{9D8B030D-6E8A-4147-A177-3AD203B41FA5}">
                      <a16:colId xmlns:a16="http://schemas.microsoft.com/office/drawing/2014/main" val="18273291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초마다 한 장씩 다른 사진으로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슬라이드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18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30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;p13">
            <a:extLst>
              <a:ext uri="{FF2B5EF4-FFF2-40B4-BE49-F238E27FC236}">
                <a16:creationId xmlns:a16="http://schemas.microsoft.com/office/drawing/2014/main" id="{E770948D-E7BD-4064-8106-65DEBD95FB2F}"/>
              </a:ext>
            </a:extLst>
          </p:cNvPr>
          <p:cNvSpPr/>
          <p:nvPr/>
        </p:nvSpPr>
        <p:spPr>
          <a:xfrm>
            <a:off x="487049" y="459556"/>
            <a:ext cx="11217897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3562722" y="2921167"/>
            <a:ext cx="5066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감사합니다</a:t>
            </a:r>
            <a:r>
              <a:rPr lang="en-US" sz="6000" dirty="0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☺</a:t>
            </a:r>
            <a:endParaRPr sz="5400" dirty="0">
              <a:solidFill>
                <a:schemeClr val="tx2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77094C-0696-4459-AEEA-16C6037458F5}"/>
              </a:ext>
            </a:extLst>
          </p:cNvPr>
          <p:cNvGrpSpPr/>
          <p:nvPr/>
        </p:nvGrpSpPr>
        <p:grpSpPr>
          <a:xfrm>
            <a:off x="496349" y="1697108"/>
            <a:ext cx="9934316" cy="4562573"/>
            <a:chOff x="702901" y="1659400"/>
            <a:chExt cx="9934316" cy="4562573"/>
          </a:xfrm>
        </p:grpSpPr>
        <p:sp>
          <p:nvSpPr>
            <p:cNvPr id="2" name="원호 1">
              <a:extLst>
                <a:ext uri="{FF2B5EF4-FFF2-40B4-BE49-F238E27FC236}">
                  <a16:creationId xmlns:a16="http://schemas.microsoft.com/office/drawing/2014/main" id="{5AE43EFA-3B24-4FFB-946F-D3C840BF6A10}"/>
                </a:ext>
              </a:extLst>
            </p:cNvPr>
            <p:cNvSpPr/>
            <p:nvPr/>
          </p:nvSpPr>
          <p:spPr>
            <a:xfrm>
              <a:off x="702901" y="1659400"/>
              <a:ext cx="2952229" cy="4562573"/>
            </a:xfrm>
            <a:prstGeom prst="arc">
              <a:avLst>
                <a:gd name="adj1" fmla="val 16643424"/>
                <a:gd name="adj2" fmla="val 4666160"/>
              </a:avLst>
            </a:prstGeom>
            <a:noFill/>
            <a:ln w="57150" cmpd="dbl"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CJK KR Medium" panose="020B0600000000000000" pitchFamily="34" charset="-127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3175894" y="5044429"/>
              <a:ext cx="7461323" cy="6791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539025" tIns="93975" rIns="93975" bIns="939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지속적인 발전</a:t>
              </a:r>
              <a:endParaRPr sz="3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3655132" y="4025577"/>
              <a:ext cx="6982085" cy="6791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539025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3000"/>
              </a:pPr>
              <a:r>
                <a:rPr lang="en-US" altLang="ko-KR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</a:t>
              </a:r>
              <a:r>
                <a:rPr lang="ko-KR" altLang="en-US" sz="3000" dirty="0" err="1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스터디그룹</a:t>
              </a: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참가 </a:t>
              </a:r>
              <a:r>
                <a:rPr lang="en-US" altLang="ko-KR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&amp; </a:t>
              </a: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신청의 편리함</a:t>
              </a:r>
              <a:endParaRPr sz="3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3655132" y="3006724"/>
              <a:ext cx="6982085" cy="6791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539025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</a:t>
              </a: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편리한 예약</a:t>
              </a:r>
              <a:r>
                <a:rPr lang="en-US" altLang="ko-KR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</a:t>
              </a: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쾌적한 환경 조성</a:t>
              </a:r>
              <a:endParaRPr sz="3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3175894" y="1987872"/>
              <a:ext cx="7461323" cy="67911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539025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 ST Study Cafe</a:t>
              </a:r>
              <a:r>
                <a:rPr lang="ko-KR" altLang="en-US" sz="3000" dirty="0">
                  <a:solidFill>
                    <a:schemeClr val="lt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의 주 업무 및 목적</a:t>
              </a:r>
              <a:endParaRPr sz="3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2653461" y="1902982"/>
              <a:ext cx="1081193" cy="8488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1</a:t>
              </a:r>
              <a:endParaRPr sz="32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132697" y="2921834"/>
              <a:ext cx="1044867" cy="8488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2</a:t>
              </a:r>
              <a:endParaRPr sz="32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3132697" y="3940687"/>
              <a:ext cx="1044867" cy="8488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3</a:t>
              </a:r>
              <a:endParaRPr sz="32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653461" y="4959539"/>
              <a:ext cx="1044867" cy="8488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4</a:t>
              </a:r>
              <a:endParaRPr sz="32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1" name="Google Shape;111;p15">
            <a:extLst>
              <a:ext uri="{FF2B5EF4-FFF2-40B4-BE49-F238E27FC236}">
                <a16:creationId xmlns:a16="http://schemas.microsoft.com/office/drawing/2014/main" id="{B7302719-DF94-4B3C-AAD7-93C96254D658}"/>
              </a:ext>
            </a:extLst>
          </p:cNvPr>
          <p:cNvSpPr txBox="1"/>
          <p:nvPr/>
        </p:nvSpPr>
        <p:spPr>
          <a:xfrm>
            <a:off x="1394493" y="353882"/>
            <a:ext cx="44582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비즈니스 요약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Google Shape;103;p14">
            <a:extLst>
              <a:ext uri="{FF2B5EF4-FFF2-40B4-BE49-F238E27FC236}">
                <a16:creationId xmlns:a16="http://schemas.microsoft.com/office/drawing/2014/main" id="{F18EC784-DF02-46F7-B1EA-B04D7195C95E}"/>
              </a:ext>
            </a:extLst>
          </p:cNvPr>
          <p:cNvSpPr txBox="1"/>
          <p:nvPr/>
        </p:nvSpPr>
        <p:spPr>
          <a:xfrm>
            <a:off x="336094" y="246688"/>
            <a:ext cx="2116798" cy="84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1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27" name="Google Shape;94;p14">
            <a:extLst>
              <a:ext uri="{FF2B5EF4-FFF2-40B4-BE49-F238E27FC236}">
                <a16:creationId xmlns:a16="http://schemas.microsoft.com/office/drawing/2014/main" id="{5255F361-47D9-4B78-B336-75849CC968C3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/>
          <p:nvPr/>
        </p:nvSpPr>
        <p:spPr>
          <a:xfrm>
            <a:off x="5480129" y="1225252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04" name="Google Shape;204;p20"/>
          <p:cNvGrpSpPr/>
          <p:nvPr/>
        </p:nvGrpSpPr>
        <p:grpSpPr>
          <a:xfrm>
            <a:off x="5407055" y="1171623"/>
            <a:ext cx="1237970" cy="1225151"/>
            <a:chOff x="5008221" y="3334462"/>
            <a:chExt cx="2615757" cy="2588672"/>
          </a:xfrm>
        </p:grpSpPr>
        <p:sp>
          <p:nvSpPr>
            <p:cNvPr id="205" name="Google Shape;205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11" name="Google Shape;211;p20"/>
          <p:cNvSpPr/>
          <p:nvPr/>
        </p:nvSpPr>
        <p:spPr>
          <a:xfrm rot="8734973">
            <a:off x="4182522" y="1865122"/>
            <a:ext cx="3687037" cy="3687037"/>
          </a:xfrm>
          <a:prstGeom prst="arc">
            <a:avLst>
              <a:gd name="adj1" fmla="val 17146300"/>
              <a:gd name="adj2" fmla="val 19409497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 rot="-8456054">
            <a:off x="4182522" y="1865122"/>
            <a:ext cx="3687037" cy="3687037"/>
          </a:xfrm>
          <a:prstGeom prst="arc">
            <a:avLst>
              <a:gd name="adj1" fmla="val 16950148"/>
              <a:gd name="adj2" fmla="val 19352513"/>
            </a:avLst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051291" y="2684350"/>
            <a:ext cx="1949496" cy="1948269"/>
          </a:xfrm>
          <a:prstGeom prst="ellipse">
            <a:avLst/>
          </a:prstGeom>
          <a:solidFill>
            <a:srgbClr val="F9FC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7329387" y="2568815"/>
            <a:ext cx="1064778" cy="1064776"/>
          </a:xfrm>
          <a:prstGeom prst="ellipse">
            <a:avLst/>
          </a:prstGeom>
          <a:gradFill>
            <a:gsLst>
              <a:gs pos="0">
                <a:srgbClr val="7F7F7F"/>
              </a:gs>
              <a:gs pos="80000">
                <a:srgbClr val="BFBFBF"/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16" name="Google Shape;216;p20"/>
          <p:cNvGrpSpPr/>
          <p:nvPr/>
        </p:nvGrpSpPr>
        <p:grpSpPr>
          <a:xfrm>
            <a:off x="7256309" y="2515186"/>
            <a:ext cx="1237968" cy="1225151"/>
            <a:chOff x="5008221" y="3334462"/>
            <a:chExt cx="2615757" cy="2588672"/>
          </a:xfrm>
        </p:grpSpPr>
        <p:sp>
          <p:nvSpPr>
            <p:cNvPr id="217" name="Google Shape;217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23" name="Google Shape;223;p20"/>
          <p:cNvSpPr/>
          <p:nvPr/>
        </p:nvSpPr>
        <p:spPr>
          <a:xfrm>
            <a:off x="6623034" y="4742748"/>
            <a:ext cx="1064778" cy="1064776"/>
          </a:xfrm>
          <a:prstGeom prst="ellipse">
            <a:avLst/>
          </a:prstGeom>
          <a:gradFill>
            <a:gsLst>
              <a:gs pos="0">
                <a:srgbClr val="7F7F7F"/>
              </a:gs>
              <a:gs pos="80000">
                <a:srgbClr val="BFBFBF"/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>
            <a:off x="6549953" y="4689119"/>
            <a:ext cx="1237967" cy="1225151"/>
            <a:chOff x="5008221" y="3334462"/>
            <a:chExt cx="2615757" cy="2588672"/>
          </a:xfrm>
        </p:grpSpPr>
        <p:sp>
          <p:nvSpPr>
            <p:cNvPr id="225" name="Google Shape;225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31" name="Google Shape;231;p20"/>
          <p:cNvSpPr/>
          <p:nvPr/>
        </p:nvSpPr>
        <p:spPr>
          <a:xfrm>
            <a:off x="4337226" y="4742748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4264139" y="4689119"/>
            <a:ext cx="1237964" cy="1225151"/>
            <a:chOff x="5008221" y="3334462"/>
            <a:chExt cx="2615757" cy="2588672"/>
          </a:xfrm>
        </p:grpSpPr>
        <p:sp>
          <p:nvSpPr>
            <p:cNvPr id="233" name="Google Shape;233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3630873" y="2568815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3541475" y="2515186"/>
            <a:ext cx="1237964" cy="1225151"/>
            <a:chOff x="5008221" y="3334462"/>
            <a:chExt cx="2615757" cy="2588672"/>
          </a:xfrm>
        </p:grpSpPr>
        <p:sp>
          <p:nvSpPr>
            <p:cNvPr id="241" name="Google Shape;241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4182522" y="1871647"/>
            <a:ext cx="3687037" cy="3687037"/>
          </a:xfrm>
          <a:prstGeom prst="arc">
            <a:avLst>
              <a:gd name="adj1" fmla="val 17146300"/>
              <a:gd name="adj2" fmla="val 19509116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 rot="4408973">
            <a:off x="4182522" y="1871647"/>
            <a:ext cx="3687037" cy="3687037"/>
          </a:xfrm>
          <a:prstGeom prst="arc">
            <a:avLst>
              <a:gd name="adj1" fmla="val 17146300"/>
              <a:gd name="adj2" fmla="val 19440065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5539523" y="1538501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방문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7369863" y="2772153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시스템</a:t>
            </a:r>
            <a:endParaRPr lang="en-US" altLang="ko-KR" sz="20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파악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6561824" y="5111471"/>
            <a:ext cx="12087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이용정보</a:t>
            </a:r>
            <a:endParaRPr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372871" y="4806034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참가</a:t>
            </a:r>
            <a:endParaRPr lang="en-US" altLang="ko-KR"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및</a:t>
            </a:r>
            <a:endParaRPr lang="en-US" altLang="ko-KR" sz="18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예약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626510" y="2855112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문의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006079" y="3377521"/>
            <a:ext cx="20399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6A5F5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고객</a:t>
            </a:r>
            <a:endParaRPr sz="2000" dirty="0">
              <a:solidFill>
                <a:srgbClr val="6A5F58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56" name="Google Shape;256;p20"/>
          <p:cNvGrpSpPr/>
          <p:nvPr/>
        </p:nvGrpSpPr>
        <p:grpSpPr>
          <a:xfrm>
            <a:off x="1074829" y="4780255"/>
            <a:ext cx="2595310" cy="1720377"/>
            <a:chOff x="419981" y="4900664"/>
            <a:chExt cx="2595310" cy="1720377"/>
          </a:xfrm>
        </p:grpSpPr>
        <p:sp>
          <p:nvSpPr>
            <p:cNvPr id="257" name="Google Shape;257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참가 및 예약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419981" y="5343768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스터디 그룹 참가에 대한 정보입력 및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열람실 예약에 필요한 개인정보 입력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542385" y="2139147"/>
            <a:ext cx="2595310" cy="1727675"/>
            <a:chOff x="419981" y="4900664"/>
            <a:chExt cx="2595310" cy="1727675"/>
          </a:xfrm>
        </p:grpSpPr>
        <p:sp>
          <p:nvSpPr>
            <p:cNvPr id="260" name="Google Shape;260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문의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419981" y="5351066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문의 페이지의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FAQ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를 통해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대부분의 문의사항 해결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유선 문의를 통해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나머지 문의사항 해결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8365706" y="4773448"/>
            <a:ext cx="2595310" cy="1727675"/>
            <a:chOff x="419981" y="4900664"/>
            <a:chExt cx="2595310" cy="1727675"/>
          </a:xfrm>
        </p:grpSpPr>
        <p:sp>
          <p:nvSpPr>
            <p:cNvPr id="263" name="Google Shape;263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이용정보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419981" y="5351066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그 다음 이용요금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공지사항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8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페이지를 통해 독서실 이용관련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8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정보 습득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8803733" y="2139147"/>
            <a:ext cx="2874694" cy="1727675"/>
            <a:chOff x="419981" y="4900664"/>
            <a:chExt cx="2595310" cy="1727675"/>
          </a:xfrm>
        </p:grpSpPr>
        <p:sp>
          <p:nvSpPr>
            <p:cNvPr id="266" name="Google Shape;266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시스템 파악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419981" y="5351066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가장 눈에 띄게 노출되는 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독서실소개 버튼을 클릭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하여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8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독서실의 시설에 대한 정보와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8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그룹 스터디 시스템에 대한 정보 파악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73" name="Google Shape;111;p15">
            <a:extLst>
              <a:ext uri="{FF2B5EF4-FFF2-40B4-BE49-F238E27FC236}">
                <a16:creationId xmlns:a16="http://schemas.microsoft.com/office/drawing/2014/main" id="{968D02A8-43D2-4755-8845-6A3E96F773A0}"/>
              </a:ext>
            </a:extLst>
          </p:cNvPr>
          <p:cNvSpPr txBox="1"/>
          <p:nvPr/>
        </p:nvSpPr>
        <p:spPr>
          <a:xfrm>
            <a:off x="1394493" y="353882"/>
            <a:ext cx="140145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고객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6" name="Google Shape;103;p14">
            <a:extLst>
              <a:ext uri="{FF2B5EF4-FFF2-40B4-BE49-F238E27FC236}">
                <a16:creationId xmlns:a16="http://schemas.microsoft.com/office/drawing/2014/main" id="{6FC5ADE4-7258-4B8C-B63D-DBB9B2644F97}"/>
              </a:ext>
            </a:extLst>
          </p:cNvPr>
          <p:cNvSpPr txBox="1"/>
          <p:nvPr/>
        </p:nvSpPr>
        <p:spPr>
          <a:xfrm>
            <a:off x="336094" y="246688"/>
            <a:ext cx="2116798" cy="84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1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77" name="Google Shape;94;p14">
            <a:extLst>
              <a:ext uri="{FF2B5EF4-FFF2-40B4-BE49-F238E27FC236}">
                <a16:creationId xmlns:a16="http://schemas.microsoft.com/office/drawing/2014/main" id="{BFA53E67-6709-4708-96D7-5D990ED2B06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512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214;p20">
            <a:extLst>
              <a:ext uri="{FF2B5EF4-FFF2-40B4-BE49-F238E27FC236}">
                <a16:creationId xmlns:a16="http://schemas.microsoft.com/office/drawing/2014/main" id="{5CE2BC76-D088-4996-B1DD-6D34CDDCE4C3}"/>
              </a:ext>
            </a:extLst>
          </p:cNvPr>
          <p:cNvSpPr/>
          <p:nvPr/>
        </p:nvSpPr>
        <p:spPr>
          <a:xfrm>
            <a:off x="5051291" y="2684350"/>
            <a:ext cx="1949496" cy="1948269"/>
          </a:xfrm>
          <a:prstGeom prst="ellipse">
            <a:avLst/>
          </a:prstGeom>
          <a:solidFill>
            <a:srgbClr val="F9FC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5480129" y="1225252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04" name="Google Shape;204;p20"/>
          <p:cNvGrpSpPr/>
          <p:nvPr/>
        </p:nvGrpSpPr>
        <p:grpSpPr>
          <a:xfrm>
            <a:off x="5407055" y="1171623"/>
            <a:ext cx="1237970" cy="1225151"/>
            <a:chOff x="5008221" y="3334462"/>
            <a:chExt cx="2615757" cy="2588672"/>
          </a:xfrm>
        </p:grpSpPr>
        <p:sp>
          <p:nvSpPr>
            <p:cNvPr id="205" name="Google Shape;205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11" name="Google Shape;211;p20"/>
          <p:cNvSpPr/>
          <p:nvPr/>
        </p:nvSpPr>
        <p:spPr>
          <a:xfrm rot="8734973">
            <a:off x="4182522" y="1865122"/>
            <a:ext cx="3687037" cy="3687037"/>
          </a:xfrm>
          <a:prstGeom prst="arc">
            <a:avLst>
              <a:gd name="adj1" fmla="val 17146300"/>
              <a:gd name="adj2" fmla="val 19409497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 rot="-8456054">
            <a:off x="4182522" y="1865122"/>
            <a:ext cx="3687037" cy="3687037"/>
          </a:xfrm>
          <a:prstGeom prst="arc">
            <a:avLst>
              <a:gd name="adj1" fmla="val 16950148"/>
              <a:gd name="adj2" fmla="val 19352513"/>
            </a:avLst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7329387" y="2568815"/>
            <a:ext cx="1064778" cy="1064776"/>
          </a:xfrm>
          <a:prstGeom prst="ellipse">
            <a:avLst/>
          </a:prstGeom>
          <a:gradFill>
            <a:gsLst>
              <a:gs pos="0">
                <a:srgbClr val="7F7F7F"/>
              </a:gs>
              <a:gs pos="80000">
                <a:srgbClr val="BFBFBF"/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16" name="Google Shape;216;p20"/>
          <p:cNvGrpSpPr/>
          <p:nvPr/>
        </p:nvGrpSpPr>
        <p:grpSpPr>
          <a:xfrm>
            <a:off x="7256309" y="2515186"/>
            <a:ext cx="1237968" cy="1225151"/>
            <a:chOff x="5008221" y="3334462"/>
            <a:chExt cx="2615757" cy="2588672"/>
          </a:xfrm>
        </p:grpSpPr>
        <p:sp>
          <p:nvSpPr>
            <p:cNvPr id="217" name="Google Shape;217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23" name="Google Shape;223;p20"/>
          <p:cNvSpPr/>
          <p:nvPr/>
        </p:nvSpPr>
        <p:spPr>
          <a:xfrm>
            <a:off x="6623034" y="4742748"/>
            <a:ext cx="1064778" cy="1064776"/>
          </a:xfrm>
          <a:prstGeom prst="ellipse">
            <a:avLst/>
          </a:prstGeom>
          <a:gradFill>
            <a:gsLst>
              <a:gs pos="0">
                <a:srgbClr val="7F7F7F"/>
              </a:gs>
              <a:gs pos="80000">
                <a:srgbClr val="BFBFBF"/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>
            <a:off x="6549953" y="4689119"/>
            <a:ext cx="1237967" cy="1225151"/>
            <a:chOff x="5008221" y="3334462"/>
            <a:chExt cx="2615757" cy="2588672"/>
          </a:xfrm>
        </p:grpSpPr>
        <p:sp>
          <p:nvSpPr>
            <p:cNvPr id="225" name="Google Shape;225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31" name="Google Shape;231;p20"/>
          <p:cNvSpPr/>
          <p:nvPr/>
        </p:nvSpPr>
        <p:spPr>
          <a:xfrm>
            <a:off x="4337226" y="4742748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4248647" y="4689119"/>
            <a:ext cx="1237964" cy="1225151"/>
            <a:chOff x="5008221" y="3334462"/>
            <a:chExt cx="2615757" cy="2588672"/>
          </a:xfrm>
        </p:grpSpPr>
        <p:sp>
          <p:nvSpPr>
            <p:cNvPr id="233" name="Google Shape;233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3630873" y="2568815"/>
            <a:ext cx="1064778" cy="1064776"/>
          </a:xfrm>
          <a:prstGeom prst="ellipse">
            <a:avLst/>
          </a:prstGeom>
          <a:gradFill>
            <a:gsLst>
              <a:gs pos="0">
                <a:srgbClr val="67A2AD"/>
              </a:gs>
              <a:gs pos="50000">
                <a:srgbClr val="4F99A5"/>
              </a:gs>
              <a:gs pos="100000">
                <a:srgbClr val="428995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3557780" y="2515186"/>
            <a:ext cx="1237964" cy="1225151"/>
            <a:chOff x="5008221" y="3334462"/>
            <a:chExt cx="2615757" cy="2588672"/>
          </a:xfrm>
        </p:grpSpPr>
        <p:sp>
          <p:nvSpPr>
            <p:cNvPr id="241" name="Google Shape;241;p20"/>
            <p:cNvSpPr/>
            <p:nvPr/>
          </p:nvSpPr>
          <p:spPr>
            <a:xfrm>
              <a:off x="5159815" y="3442121"/>
              <a:ext cx="2249809" cy="2249809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 rot="-2700000">
              <a:off x="5075123" y="3760891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flipH="1">
              <a:off x="5386741" y="3670248"/>
              <a:ext cx="713227" cy="639276"/>
            </a:xfrm>
            <a:prstGeom prst="ellipse">
              <a:avLst/>
            </a:prstGeom>
            <a:gradFill>
              <a:gsLst>
                <a:gs pos="0">
                  <a:srgbClr val="FFFFFF">
                    <a:alpha val="64705"/>
                  </a:srgbClr>
                </a:gs>
                <a:gs pos="100000">
                  <a:srgbClr val="67ABF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398342">
              <a:off x="5955277" y="3558568"/>
              <a:ext cx="1424934" cy="1382488"/>
            </a:xfrm>
            <a:custGeom>
              <a:avLst/>
              <a:gdLst/>
              <a:ahLst/>
              <a:cxnLst/>
              <a:rect l="l" t="t" r="r" b="b"/>
              <a:pathLst>
                <a:path w="1834947" h="1780287" extrusionOk="0">
                  <a:moveTo>
                    <a:pt x="500" y="1287462"/>
                  </a:moveTo>
                  <a:cubicBezTo>
                    <a:pt x="1000" y="1451572"/>
                    <a:pt x="235534" y="1350106"/>
                    <a:pt x="346402" y="1405350"/>
                  </a:cubicBezTo>
                  <a:cubicBezTo>
                    <a:pt x="457270" y="1460594"/>
                    <a:pt x="473199" y="1780287"/>
                    <a:pt x="665710" y="1618927"/>
                  </a:cubicBezTo>
                  <a:cubicBezTo>
                    <a:pt x="905422" y="1553840"/>
                    <a:pt x="1238695" y="627021"/>
                    <a:pt x="1529807" y="538807"/>
                  </a:cubicBezTo>
                  <a:cubicBezTo>
                    <a:pt x="1820919" y="450593"/>
                    <a:pt x="1834947" y="519749"/>
                    <a:pt x="1800725" y="430212"/>
                  </a:cubicBezTo>
                  <a:cubicBezTo>
                    <a:pt x="1766503" y="340675"/>
                    <a:pt x="1567362" y="3174"/>
                    <a:pt x="1324475" y="1587"/>
                  </a:cubicBezTo>
                  <a:cubicBezTo>
                    <a:pt x="1081588" y="0"/>
                    <a:pt x="564063" y="206375"/>
                    <a:pt x="343400" y="420687"/>
                  </a:cubicBezTo>
                  <a:cubicBezTo>
                    <a:pt x="122738" y="635000"/>
                    <a:pt x="0" y="1123352"/>
                    <a:pt x="500" y="12874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74000">
                  <a:srgbClr val="FFFFFF">
                    <a:alpha val="18823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 rot="5839189">
              <a:off x="4992668" y="4233137"/>
              <a:ext cx="1574505" cy="1185188"/>
            </a:xfrm>
            <a:custGeom>
              <a:avLst/>
              <a:gdLst/>
              <a:ahLst/>
              <a:cxnLst/>
              <a:rect l="l" t="t" r="r" b="b"/>
              <a:pathLst>
                <a:path w="2332628" h="1755855" extrusionOk="0">
                  <a:moveTo>
                    <a:pt x="30162" y="846217"/>
                  </a:moveTo>
                  <a:cubicBezTo>
                    <a:pt x="60324" y="933529"/>
                    <a:pt x="284162" y="1233567"/>
                    <a:pt x="420687" y="1379617"/>
                  </a:cubicBezTo>
                  <a:cubicBezTo>
                    <a:pt x="557212" y="1525667"/>
                    <a:pt x="679449" y="1689179"/>
                    <a:pt x="849312" y="1722517"/>
                  </a:cubicBezTo>
                  <a:cubicBezTo>
                    <a:pt x="1019175" y="1755855"/>
                    <a:pt x="1263650" y="1670129"/>
                    <a:pt x="1439862" y="1579642"/>
                  </a:cubicBezTo>
                  <a:cubicBezTo>
                    <a:pt x="1616074" y="1489155"/>
                    <a:pt x="1779587" y="1349455"/>
                    <a:pt x="1906587" y="1179592"/>
                  </a:cubicBezTo>
                  <a:cubicBezTo>
                    <a:pt x="2033587" y="1009729"/>
                    <a:pt x="2146402" y="754385"/>
                    <a:pt x="2201862" y="560467"/>
                  </a:cubicBezTo>
                  <a:cubicBezTo>
                    <a:pt x="2257322" y="366549"/>
                    <a:pt x="2332628" y="32170"/>
                    <a:pt x="2239349" y="16085"/>
                  </a:cubicBezTo>
                  <a:cubicBezTo>
                    <a:pt x="2146070" y="0"/>
                    <a:pt x="1853683" y="376869"/>
                    <a:pt x="1642189" y="463955"/>
                  </a:cubicBezTo>
                  <a:cubicBezTo>
                    <a:pt x="1430695" y="551041"/>
                    <a:pt x="1204130" y="473302"/>
                    <a:pt x="970384" y="538600"/>
                  </a:cubicBezTo>
                  <a:cubicBezTo>
                    <a:pt x="736638" y="603898"/>
                    <a:pt x="396416" y="804472"/>
                    <a:pt x="239712" y="855742"/>
                  </a:cubicBezTo>
                  <a:cubicBezTo>
                    <a:pt x="83008" y="907012"/>
                    <a:pt x="0" y="758905"/>
                    <a:pt x="30162" y="84621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FFFFF">
                    <a:alpha val="0"/>
                  </a:srgbClr>
                </a:gs>
                <a:gs pos="74000">
                  <a:srgbClr val="FFFFFF">
                    <a:alpha val="10980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 rot="8100000">
              <a:off x="6006543" y="4665226"/>
              <a:ext cx="1550533" cy="831479"/>
            </a:xfrm>
            <a:prstGeom prst="ellipse">
              <a:avLst/>
            </a:prstGeom>
            <a:gradFill>
              <a:gsLst>
                <a:gs pos="0">
                  <a:srgbClr val="FFFFFF">
                    <a:alpha val="32941"/>
                  </a:srgbClr>
                </a:gs>
                <a:gs pos="20000">
                  <a:srgbClr val="B3B3B3">
                    <a:alpha val="0"/>
                  </a:srgbClr>
                </a:gs>
                <a:gs pos="100000">
                  <a:srgbClr val="B3B3B3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4182522" y="1871647"/>
            <a:ext cx="3687037" cy="3687037"/>
          </a:xfrm>
          <a:prstGeom prst="arc">
            <a:avLst>
              <a:gd name="adj1" fmla="val 17146300"/>
              <a:gd name="adj2" fmla="val 19509116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 rot="4408973">
            <a:off x="4182522" y="1871647"/>
            <a:ext cx="3687037" cy="3687037"/>
          </a:xfrm>
          <a:prstGeom prst="arc">
            <a:avLst>
              <a:gd name="adj1" fmla="val 17146300"/>
              <a:gd name="adj2" fmla="val 19440065"/>
            </a:avLst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 rot="-4223958">
            <a:off x="4182522" y="1868928"/>
            <a:ext cx="3687037" cy="3687037"/>
          </a:xfrm>
          <a:prstGeom prst="arc">
            <a:avLst>
              <a:gd name="adj1" fmla="val 17092846"/>
              <a:gd name="adj2" fmla="val 19409497"/>
            </a:avLst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5539523" y="1538501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연락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7370660" y="2885903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공지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6559798" y="5014876"/>
            <a:ext cx="1191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문의접수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322772" y="5040248"/>
            <a:ext cx="11285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시설보수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679462" y="2874920"/>
            <a:ext cx="9596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접수</a:t>
            </a:r>
            <a:r>
              <a:rPr lang="en-US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4999383" y="3343328"/>
            <a:ext cx="20399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6A5F5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회사</a:t>
            </a:r>
            <a:endParaRPr sz="2000" dirty="0">
              <a:solidFill>
                <a:srgbClr val="6A5F58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grpSp>
        <p:nvGrpSpPr>
          <p:cNvPr id="256" name="Google Shape;256;p20"/>
          <p:cNvGrpSpPr/>
          <p:nvPr/>
        </p:nvGrpSpPr>
        <p:grpSpPr>
          <a:xfrm>
            <a:off x="599871" y="2562339"/>
            <a:ext cx="2596618" cy="1712899"/>
            <a:chOff x="418673" y="4900664"/>
            <a:chExt cx="2596618" cy="1712899"/>
          </a:xfrm>
        </p:grpSpPr>
        <p:sp>
          <p:nvSpPr>
            <p:cNvPr id="257" name="Google Shape;257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접수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418673" y="5336290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고객이 입력한 정보를 바탕으로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스터디 그룹 매칭 및 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좌석 매칭</a:t>
              </a:r>
              <a:endParaRPr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6829802" y="518965"/>
            <a:ext cx="2595310" cy="1727675"/>
            <a:chOff x="419981" y="4900664"/>
            <a:chExt cx="2595310" cy="1727675"/>
          </a:xfrm>
        </p:grpSpPr>
        <p:sp>
          <p:nvSpPr>
            <p:cNvPr id="260" name="Google Shape;260;p20"/>
            <p:cNvSpPr txBox="1"/>
            <p:nvPr/>
          </p:nvSpPr>
          <p:spPr>
            <a:xfrm>
              <a:off x="419981" y="4900664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연락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419981" y="5351066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고객에게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매칭된 그룹에 대한 정보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호실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예약내역에 대한 정보 통보</a:t>
              </a:r>
              <a:endParaRPr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8004837" y="5000281"/>
            <a:ext cx="2895699" cy="1763835"/>
            <a:chOff x="268125" y="4893353"/>
            <a:chExt cx="2895699" cy="1763835"/>
          </a:xfrm>
        </p:grpSpPr>
        <p:sp>
          <p:nvSpPr>
            <p:cNvPr id="263" name="Google Shape;263;p20"/>
            <p:cNvSpPr txBox="1"/>
            <p:nvPr/>
          </p:nvSpPr>
          <p:spPr>
            <a:xfrm>
              <a:off x="419981" y="4893353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문의접수</a:t>
              </a:r>
              <a:endPara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268125" y="5379915"/>
              <a:ext cx="2895699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문의사항 접수하여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고객에게 문의 답변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문의사항을 취합하여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FAQ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리스트에 추가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8801424" y="2568815"/>
            <a:ext cx="2595310" cy="1733322"/>
            <a:chOff x="419981" y="4895017"/>
            <a:chExt cx="2595310" cy="1733322"/>
          </a:xfrm>
        </p:grpSpPr>
        <p:sp>
          <p:nvSpPr>
            <p:cNvPr id="266" name="Google Shape;266;p20"/>
            <p:cNvSpPr txBox="1"/>
            <p:nvPr/>
          </p:nvSpPr>
          <p:spPr>
            <a:xfrm>
              <a:off x="419981" y="4895017"/>
              <a:ext cx="2595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공지</a:t>
              </a:r>
              <a:endParaRPr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419981" y="5351066"/>
              <a:ext cx="2595310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Arial"/>
                </a:rPr>
                <a:t>스터디 카페 운영에 관한 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각종 공지사항 등록</a:t>
              </a:r>
              <a:endParaRPr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72" name="Google Shape;111;p15">
            <a:extLst>
              <a:ext uri="{FF2B5EF4-FFF2-40B4-BE49-F238E27FC236}">
                <a16:creationId xmlns:a16="http://schemas.microsoft.com/office/drawing/2014/main" id="{4D468998-4051-4387-AEC6-931182A463A1}"/>
              </a:ext>
            </a:extLst>
          </p:cNvPr>
          <p:cNvSpPr txBox="1"/>
          <p:nvPr/>
        </p:nvSpPr>
        <p:spPr>
          <a:xfrm>
            <a:off x="1394493" y="353882"/>
            <a:ext cx="140145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회사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6" name="Google Shape;103;p14">
            <a:extLst>
              <a:ext uri="{FF2B5EF4-FFF2-40B4-BE49-F238E27FC236}">
                <a16:creationId xmlns:a16="http://schemas.microsoft.com/office/drawing/2014/main" id="{FD2757D3-2CF3-40D4-A2AC-6BA7B868DA57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1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77" name="Google Shape;94;p14">
            <a:extLst>
              <a:ext uri="{FF2B5EF4-FFF2-40B4-BE49-F238E27FC236}">
                <a16:creationId xmlns:a16="http://schemas.microsoft.com/office/drawing/2014/main" id="{1442C718-F096-423E-BD8C-AEB8EAD19106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9087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6096000" y="2771748"/>
            <a:ext cx="5902044" cy="306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 Navigation bar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상단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Navigation bar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통한 상세 항목으로의 접근 가능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홈페이지 크기에 따른 그림 크기 조절 가능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홈페이지 상단 움직이는 이미지 삽입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‘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예약하기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’, ‘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이용요금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’, ‘</a:t>
            </a:r>
            <a:r>
              <a:rPr lang="ko-KR" altLang="en-US" sz="1600" dirty="0" err="1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스터디그룹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참가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신청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버튼 추가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회사 주소와 번호 입력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CAA710C-B7FC-465F-9511-F805D5F33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" r="904"/>
          <a:stretch/>
        </p:blipFill>
        <p:spPr>
          <a:xfrm>
            <a:off x="495222" y="1568570"/>
            <a:ext cx="5213024" cy="4501332"/>
          </a:xfrm>
          <a:prstGeom prst="rect">
            <a:avLst/>
          </a:prstGeom>
        </p:spPr>
      </p:pic>
      <p:sp>
        <p:nvSpPr>
          <p:cNvPr id="11" name="Google Shape;111;p15">
            <a:extLst>
              <a:ext uri="{FF2B5EF4-FFF2-40B4-BE49-F238E27FC236}">
                <a16:creationId xmlns:a16="http://schemas.microsoft.com/office/drawing/2014/main" id="{7198161A-6682-4C55-9C8A-DF3AE5F6336A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Main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menu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B5D7997D-7034-49DB-80E2-191B35B841F7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13" name="Google Shape;94;p14">
            <a:extLst>
              <a:ext uri="{FF2B5EF4-FFF2-40B4-BE49-F238E27FC236}">
                <a16:creationId xmlns:a16="http://schemas.microsoft.com/office/drawing/2014/main" id="{1A62443D-8C38-4FB0-8E70-7742B374523D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14;p15">
            <a:extLst>
              <a:ext uri="{FF2B5EF4-FFF2-40B4-BE49-F238E27FC236}">
                <a16:creationId xmlns:a16="http://schemas.microsoft.com/office/drawing/2014/main" id="{F76FDFB4-D8B6-4066-A438-D993A5E684A3}"/>
              </a:ext>
            </a:extLst>
          </p:cNvPr>
          <p:cNvSpPr txBox="1"/>
          <p:nvPr/>
        </p:nvSpPr>
        <p:spPr>
          <a:xfrm>
            <a:off x="6096000" y="1743357"/>
            <a:ext cx="46486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Main menu</a:t>
            </a:r>
            <a:endParaRPr sz="30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7" name="Google Shape;115;p15">
            <a:extLst>
              <a:ext uri="{FF2B5EF4-FFF2-40B4-BE49-F238E27FC236}">
                <a16:creationId xmlns:a16="http://schemas.microsoft.com/office/drawing/2014/main" id="{B4D2E513-5B60-4497-8814-40FCBC9F2306}"/>
              </a:ext>
            </a:extLst>
          </p:cNvPr>
          <p:cNvCxnSpPr>
            <a:cxnSpLocks/>
          </p:cNvCxnSpPr>
          <p:nvPr/>
        </p:nvCxnSpPr>
        <p:spPr>
          <a:xfrm>
            <a:off x="6096000" y="2328132"/>
            <a:ext cx="1361813" cy="0"/>
          </a:xfrm>
          <a:prstGeom prst="straightConnector1">
            <a:avLst/>
          </a:prstGeom>
          <a:noFill/>
          <a:ln w="38100" cap="flat" cmpd="sng">
            <a:solidFill>
              <a:srgbClr val="537F8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4296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6096000" y="2577468"/>
            <a:ext cx="5833145" cy="351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700" b="1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고객의 경우</a:t>
            </a:r>
            <a:endParaRPr lang="en-US" altLang="ko-KR" sz="1700" b="1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600" b="1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r>
              <a:rPr lang="ko-KR" altLang="en-US" sz="15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중요한 정보를 신속하게 획득하도록 편의성을 제공</a:t>
            </a:r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r>
              <a:rPr lang="ko-KR" altLang="en-US" sz="15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홈페이지 내부에서 제공하기 어려운 정보를 제공 가능</a:t>
            </a:r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1700" b="1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   </a:t>
            </a:r>
            <a:r>
              <a:rPr lang="ko-KR" altLang="en-US" sz="1700" b="1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제작자의 경우</a:t>
            </a:r>
            <a:endParaRPr lang="en-US" altLang="ko-KR" sz="1700" b="1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1600" b="1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8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1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이벤트 발생 시 전체적인 수정보다는 팝업의 추가만으로 정정 가능</a:t>
            </a:r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457200" indent="-457200" algn="just">
              <a:buFont typeface="Arial"/>
              <a:buAutoNum type="arabicParenR"/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Google Shape;111;p15">
            <a:extLst>
              <a:ext uri="{FF2B5EF4-FFF2-40B4-BE49-F238E27FC236}">
                <a16:creationId xmlns:a16="http://schemas.microsoft.com/office/drawing/2014/main" id="{7198161A-6682-4C55-9C8A-DF3AE5F6336A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Popup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B5D7997D-7034-49DB-80E2-191B35B841F7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13" name="Google Shape;94;p14">
            <a:extLst>
              <a:ext uri="{FF2B5EF4-FFF2-40B4-BE49-F238E27FC236}">
                <a16:creationId xmlns:a16="http://schemas.microsoft.com/office/drawing/2014/main" id="{1A62443D-8C38-4FB0-8E70-7742B374523D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14;p15">
            <a:extLst>
              <a:ext uri="{FF2B5EF4-FFF2-40B4-BE49-F238E27FC236}">
                <a16:creationId xmlns:a16="http://schemas.microsoft.com/office/drawing/2014/main" id="{F76FDFB4-D8B6-4066-A438-D993A5E684A3}"/>
              </a:ext>
            </a:extLst>
          </p:cNvPr>
          <p:cNvSpPr txBox="1"/>
          <p:nvPr/>
        </p:nvSpPr>
        <p:spPr>
          <a:xfrm>
            <a:off x="6096000" y="1743357"/>
            <a:ext cx="46486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Popup</a:t>
            </a:r>
            <a:endParaRPr sz="30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7" name="Google Shape;115;p15">
            <a:extLst>
              <a:ext uri="{FF2B5EF4-FFF2-40B4-BE49-F238E27FC236}">
                <a16:creationId xmlns:a16="http://schemas.microsoft.com/office/drawing/2014/main" id="{B4D2E513-5B60-4497-8814-40FCBC9F2306}"/>
              </a:ext>
            </a:extLst>
          </p:cNvPr>
          <p:cNvCxnSpPr>
            <a:cxnSpLocks/>
          </p:cNvCxnSpPr>
          <p:nvPr/>
        </p:nvCxnSpPr>
        <p:spPr>
          <a:xfrm>
            <a:off x="6096000" y="2328132"/>
            <a:ext cx="1361813" cy="0"/>
          </a:xfrm>
          <a:prstGeom prst="straightConnector1">
            <a:avLst/>
          </a:prstGeom>
          <a:noFill/>
          <a:ln w="38100" cap="flat" cmpd="sng">
            <a:solidFill>
              <a:srgbClr val="537F8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1416B04-FEC0-4D79-A76B-7FCE28D26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550070"/>
            <a:ext cx="5419667" cy="45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5060698" y="6082135"/>
            <a:ext cx="25953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시설 소개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8940280" y="6082135"/>
            <a:ext cx="25953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찾아오시는 길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1004271" y="6082135"/>
            <a:ext cx="2595310" cy="41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인사말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E388C83-58E0-4E29-9C1A-BAB298C34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2" b="1921"/>
          <a:stretch/>
        </p:blipFill>
        <p:spPr>
          <a:xfrm>
            <a:off x="393457" y="1231381"/>
            <a:ext cx="3816939" cy="4632091"/>
          </a:xfrm>
          <a:prstGeom prst="rect">
            <a:avLst/>
          </a:prstGeom>
        </p:spPr>
      </p:pic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773125DD-6DFD-48E0-98EB-C341AF47F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" r="511" b="980"/>
          <a:stretch/>
        </p:blipFill>
        <p:spPr>
          <a:xfrm>
            <a:off x="8490539" y="1231381"/>
            <a:ext cx="3494792" cy="4676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867E9E-A45B-1C91-09F8-4A58F5B09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33" y="1231380"/>
            <a:ext cx="3867840" cy="4742768"/>
          </a:xfrm>
          <a:prstGeom prst="rect">
            <a:avLst/>
          </a:prstGeom>
        </p:spPr>
      </p:pic>
      <p:sp>
        <p:nvSpPr>
          <p:cNvPr id="15" name="Google Shape;111;p15">
            <a:extLst>
              <a:ext uri="{FF2B5EF4-FFF2-40B4-BE49-F238E27FC236}">
                <a16:creationId xmlns:a16="http://schemas.microsoft.com/office/drawing/2014/main" id="{C8C6BF6E-D91D-4852-96D5-B39DE3FDB6E2}"/>
              </a:ext>
            </a:extLst>
          </p:cNvPr>
          <p:cNvSpPr txBox="1"/>
          <p:nvPr/>
        </p:nvSpPr>
        <p:spPr>
          <a:xfrm>
            <a:off x="1394494" y="353883"/>
            <a:ext cx="7221606" cy="8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웹사이트 요약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_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Arial"/>
              </a:rPr>
              <a:t>Introduction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Google Shape;103;p14">
            <a:extLst>
              <a:ext uri="{FF2B5EF4-FFF2-40B4-BE49-F238E27FC236}">
                <a16:creationId xmlns:a16="http://schemas.microsoft.com/office/drawing/2014/main" id="{7B867CCB-88C9-40CE-873E-03A1E73BADA3}"/>
              </a:ext>
            </a:extLst>
          </p:cNvPr>
          <p:cNvSpPr txBox="1"/>
          <p:nvPr/>
        </p:nvSpPr>
        <p:spPr>
          <a:xfrm>
            <a:off x="336094" y="246689"/>
            <a:ext cx="1191048" cy="5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Part 2</a:t>
            </a:r>
            <a:endParaRPr sz="1800" b="1" dirty="0">
              <a:solidFill>
                <a:schemeClr val="tx2">
                  <a:lumMod val="40000"/>
                  <a:lumOff val="6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</p:txBody>
      </p:sp>
      <p:cxnSp>
        <p:nvCxnSpPr>
          <p:cNvPr id="17" name="Google Shape;94;p14">
            <a:extLst>
              <a:ext uri="{FF2B5EF4-FFF2-40B4-BE49-F238E27FC236}">
                <a16:creationId xmlns:a16="http://schemas.microsoft.com/office/drawing/2014/main" id="{60EBACE1-AED3-4831-A0FE-C5DA566BBFC1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692347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6898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2114</Words>
  <Application>Microsoft Office PowerPoint</Application>
  <PresentationFormat>와이드스크린</PresentationFormat>
  <Paragraphs>330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Noto Sans CJK KR Bold</vt:lpstr>
      <vt:lpstr>Noto Sans CJK KR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이재호</dc:creator>
  <cp:lastModifiedBy>윤소정</cp:lastModifiedBy>
  <cp:revision>95</cp:revision>
  <dcterms:modified xsi:type="dcterms:W3CDTF">2022-05-29T07:19:20Z</dcterms:modified>
</cp:coreProperties>
</file>